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56" r:id="rId2"/>
    <p:sldId id="282" r:id="rId3"/>
    <p:sldId id="257" r:id="rId4"/>
    <p:sldId id="286" r:id="rId5"/>
    <p:sldId id="258" r:id="rId6"/>
    <p:sldId id="289" r:id="rId7"/>
    <p:sldId id="259" r:id="rId8"/>
    <p:sldId id="262" r:id="rId9"/>
    <p:sldId id="287" r:id="rId10"/>
    <p:sldId id="265" r:id="rId11"/>
    <p:sldId id="266" r:id="rId12"/>
    <p:sldId id="290" r:id="rId13"/>
    <p:sldId id="268" r:id="rId14"/>
    <p:sldId id="310" r:id="rId15"/>
    <p:sldId id="291" r:id="rId16"/>
    <p:sldId id="292" r:id="rId17"/>
    <p:sldId id="293" r:id="rId18"/>
    <p:sldId id="294" r:id="rId19"/>
    <p:sldId id="295" r:id="rId20"/>
    <p:sldId id="298" r:id="rId21"/>
    <p:sldId id="299" r:id="rId22"/>
    <p:sldId id="300" r:id="rId23"/>
    <p:sldId id="301" r:id="rId24"/>
    <p:sldId id="302" r:id="rId25"/>
    <p:sldId id="311" r:id="rId26"/>
    <p:sldId id="307" r:id="rId27"/>
    <p:sldId id="312" r:id="rId28"/>
    <p:sldId id="309" r:id="rId29"/>
    <p:sldId id="277" r:id="rId30"/>
    <p:sldId id="278" r:id="rId31"/>
    <p:sldId id="284" r:id="rId32"/>
    <p:sldId id="279" r:id="rId33"/>
    <p:sldId id="280" r:id="rId34"/>
    <p:sldId id="281" r:id="rId3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29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indows 7" initials="W7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EE7C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338" autoAdjust="0"/>
    <p:restoredTop sz="89729" autoAdjust="0"/>
  </p:normalViewPr>
  <p:slideViewPr>
    <p:cSldViewPr>
      <p:cViewPr>
        <p:scale>
          <a:sx n="70" d="100"/>
          <a:sy n="70" d="100"/>
        </p:scale>
        <p:origin x="-810" y="-30"/>
      </p:cViewPr>
      <p:guideLst>
        <p:guide orient="horz" pos="2160"/>
        <p:guide pos="2880"/>
        <p:guide pos="29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Pasta1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6.bin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7.bin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8.bin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9.bin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0.bin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1.bin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as\Desktop\DOCUMENTOS%20TCC\planilla%20Coleta%20de%20dados%20HAS%20e%20DM,final.xls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2.bin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as\Desktop\DOCUMENTOS%20TCC\planilla%20Coleta%20de%20dados%20HAS%20e%20DM,final.xls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3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as\Desktop\DOCUMENTOS%20TCC\planilla%20Coleta%20de%20dados%20HAS%20e%20DM,final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Pasta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as\Desktop\DOCUMENTOS%20TCC\planilla%20Coleta%20de%20dados%20HAS%20e%20DM,final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3.bin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as\Desktop\DOCUMENTOS%20TCC\planilla%20Coleta%20de%20dados%20HAS%20e%20DM,final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4.bin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5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489664"/>
        <c:axId val="37540608"/>
      </c:barChart>
      <c:catAx>
        <c:axId val="374896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7540608"/>
        <c:crosses val="autoZero"/>
        <c:auto val="1"/>
        <c:lblAlgn val="ctr"/>
        <c:lblOffset val="100"/>
        <c:noMultiLvlLbl val="0"/>
      </c:catAx>
      <c:valAx>
        <c:axId val="37540608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37489664"/>
        <c:crosses val="autoZero"/>
        <c:crossBetween val="between"/>
        <c:majorUnit val="0.1"/>
        <c:minorUnit val="2.0000000000000052E-2"/>
      </c:valAx>
    </c:plotArea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'[planilla Coleta de dados HAS e DM,final.xls]Indicadores'!$C$10</c:f>
              <c:strCache>
                <c:ptCount val="1"/>
                <c:pt idx="0">
                  <c:v>Proporção de pessoas com hipertensão com o exame clínico em dia de acordo com o protocolo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 rtl="1"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'[planilla Coleta de dados HAS e DM,final.xls]Indicadores'!$D$9:$F$9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'[planilla Coleta de dados HAS e DM,final.xls]Indicadores'!$D$10:$F$10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727-4BCD-B5ED-C0D361F1AF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39284096"/>
        <c:axId val="39306368"/>
      </c:barChart>
      <c:catAx>
        <c:axId val="39284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9306368"/>
        <c:crosses val="autoZero"/>
        <c:auto val="1"/>
        <c:lblAlgn val="ctr"/>
        <c:lblOffset val="100"/>
        <c:noMultiLvlLbl val="0"/>
      </c:catAx>
      <c:valAx>
        <c:axId val="39306368"/>
        <c:scaling>
          <c:orientation val="minMax"/>
          <c:max val="1"/>
          <c:min val="0"/>
        </c:scaling>
        <c:delete val="1"/>
        <c:axPos val="l"/>
        <c:numFmt formatCode="0.0%" sourceLinked="1"/>
        <c:majorTickMark val="out"/>
        <c:minorTickMark val="none"/>
        <c:tickLblPos val="nextTo"/>
        <c:crossAx val="39284096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'[planilla Coleta de dados HAS e DM,final.xls]Indicadores'!$C$10</c:f>
              <c:strCache>
                <c:ptCount val="1"/>
                <c:pt idx="0">
                  <c:v>Proporção de pessoas com hipertensão com o exame clínico em dia de acordo com o protocolo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 rtl="1"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'[planilla Coleta de dados HAS e DM,final.xls]Indicadores'!$D$9:$F$9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'[planilla Coleta de dados HAS e DM,final.xls]Indicadores'!$D$10:$F$10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5C3-4C08-A5CB-C9A52747CC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69745664"/>
        <c:axId val="69763840"/>
      </c:barChart>
      <c:catAx>
        <c:axId val="69745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9763840"/>
        <c:crosses val="autoZero"/>
        <c:auto val="1"/>
        <c:lblAlgn val="ctr"/>
        <c:lblOffset val="100"/>
        <c:noMultiLvlLbl val="0"/>
      </c:catAx>
      <c:valAx>
        <c:axId val="69763840"/>
        <c:scaling>
          <c:orientation val="minMax"/>
          <c:max val="1"/>
          <c:min val="0"/>
        </c:scaling>
        <c:delete val="1"/>
        <c:axPos val="l"/>
        <c:numFmt formatCode="0.0%" sourceLinked="1"/>
        <c:majorTickMark val="out"/>
        <c:minorTickMark val="none"/>
        <c:tickLblPos val="nextTo"/>
        <c:crossAx val="69745664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'[planilla Coleta de dados HAS e DM,final.xls]Indicadores'!$C$10</c:f>
              <c:strCache>
                <c:ptCount val="1"/>
                <c:pt idx="0">
                  <c:v>Proporção de pessoas com hipertensão com o exame clínico em dia de acordo com o protocolo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 rtl="1"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'[planilla Coleta de dados HAS e DM,final.xls]Indicadores'!$D$9:$F$9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'[planilla Coleta de dados HAS e DM,final.xls]Indicadores'!$D$10:$F$10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C80-4DA0-978B-CF3923F151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69831296"/>
        <c:axId val="69837184"/>
      </c:barChart>
      <c:catAx>
        <c:axId val="69831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9837184"/>
        <c:crosses val="autoZero"/>
        <c:auto val="1"/>
        <c:lblAlgn val="ctr"/>
        <c:lblOffset val="100"/>
        <c:noMultiLvlLbl val="0"/>
      </c:catAx>
      <c:valAx>
        <c:axId val="69837184"/>
        <c:scaling>
          <c:orientation val="minMax"/>
          <c:max val="1"/>
          <c:min val="0"/>
        </c:scaling>
        <c:delete val="1"/>
        <c:axPos val="l"/>
        <c:numFmt formatCode="0.0%" sourceLinked="1"/>
        <c:majorTickMark val="out"/>
        <c:minorTickMark val="none"/>
        <c:tickLblPos val="nextTo"/>
        <c:crossAx val="69831296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'[planilla Coleta de dados HAS e DM,final.xls]Indicadores'!$C$10</c:f>
              <c:strCache>
                <c:ptCount val="1"/>
                <c:pt idx="0">
                  <c:v>Proporção de pessoas com hipertensão com o exame clínico em dia de acordo com o protocolo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 rtl="1"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'[planilla Coleta de dados HAS e DM,final.xls]Indicadores'!$D$9:$F$9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'[planilla Coleta de dados HAS e DM,final.xls]Indicadores'!$D$10:$F$10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DEF-47C1-B290-4AEB0E3EF5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69888256"/>
        <c:axId val="69902336"/>
      </c:barChart>
      <c:catAx>
        <c:axId val="69888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9902336"/>
        <c:crosses val="autoZero"/>
        <c:auto val="1"/>
        <c:lblAlgn val="ctr"/>
        <c:lblOffset val="100"/>
        <c:noMultiLvlLbl val="0"/>
      </c:catAx>
      <c:valAx>
        <c:axId val="69902336"/>
        <c:scaling>
          <c:orientation val="minMax"/>
          <c:max val="1"/>
          <c:min val="0"/>
        </c:scaling>
        <c:delete val="1"/>
        <c:axPos val="l"/>
        <c:numFmt formatCode="0.0%" sourceLinked="1"/>
        <c:majorTickMark val="out"/>
        <c:minorTickMark val="none"/>
        <c:tickLblPos val="nextTo"/>
        <c:crossAx val="69888256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'[planilla Coleta de dados HAS e DM,final.xls]Indicadores'!$C$10</c:f>
              <c:strCache>
                <c:ptCount val="1"/>
                <c:pt idx="0">
                  <c:v>Proporção de pessoas com hipertensão com o exame clínico em dia de acordo com o protocolo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 rtl="1"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'[planilla Coleta de dados HAS e DM,final.xls]Indicadores'!$D$9:$F$9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'[planilla Coleta de dados HAS e DM,final.xls]Indicadores'!$D$10:$F$10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E5D-418D-B0FB-FD64B810B3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69932928"/>
        <c:axId val="69934464"/>
      </c:barChart>
      <c:catAx>
        <c:axId val="69932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9934464"/>
        <c:crosses val="autoZero"/>
        <c:auto val="1"/>
        <c:lblAlgn val="ctr"/>
        <c:lblOffset val="100"/>
        <c:noMultiLvlLbl val="0"/>
      </c:catAx>
      <c:valAx>
        <c:axId val="69934464"/>
        <c:scaling>
          <c:orientation val="minMax"/>
          <c:max val="1"/>
          <c:min val="0"/>
        </c:scaling>
        <c:delete val="1"/>
        <c:axPos val="l"/>
        <c:numFmt formatCode="0.0%" sourceLinked="1"/>
        <c:majorTickMark val="out"/>
        <c:minorTickMark val="none"/>
        <c:tickLblPos val="nextTo"/>
        <c:crossAx val="69932928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'[planilla Coleta de dados HAS e DM,final.xls]Indicadores'!$C$10</c:f>
              <c:strCache>
                <c:ptCount val="1"/>
                <c:pt idx="0">
                  <c:v>Proporção de pessoas com hipertensão com o exame clínico em dia de acordo com o protocolo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 rtl="1"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'[planilla Coleta de dados HAS e DM,final.xls]Indicadores'!$D$9:$F$9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'[planilla Coleta de dados HAS e DM,final.xls]Indicadores'!$D$10:$F$10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36E-41F5-B29D-AD919CC5B2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39917056"/>
        <c:axId val="39918592"/>
      </c:barChart>
      <c:catAx>
        <c:axId val="39917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9918592"/>
        <c:crosses val="autoZero"/>
        <c:auto val="1"/>
        <c:lblAlgn val="ctr"/>
        <c:lblOffset val="100"/>
        <c:noMultiLvlLbl val="0"/>
      </c:catAx>
      <c:valAx>
        <c:axId val="39918592"/>
        <c:scaling>
          <c:orientation val="minMax"/>
          <c:max val="1"/>
          <c:min val="0"/>
        </c:scaling>
        <c:delete val="1"/>
        <c:axPos val="l"/>
        <c:numFmt formatCode="0.0%" sourceLinked="1"/>
        <c:majorTickMark val="out"/>
        <c:minorTickMark val="none"/>
        <c:tickLblPos val="nextTo"/>
        <c:crossAx val="39917056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Indicadores!$C$10</c:f>
              <c:strCache>
                <c:ptCount val="1"/>
                <c:pt idx="0">
                  <c:v>Proporção de pessoas com hipertensão com o exame clínico em dia de acordo com o protocolo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 rtl="1"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Indicadores!$D$9:$F$9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Indicadores!$D$10:$F$10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C91-4A5D-9257-F550E31674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39965824"/>
        <c:axId val="39967360"/>
      </c:barChart>
      <c:catAx>
        <c:axId val="39965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9967360"/>
        <c:crosses val="autoZero"/>
        <c:auto val="1"/>
        <c:lblAlgn val="ctr"/>
        <c:lblOffset val="100"/>
        <c:noMultiLvlLbl val="0"/>
      </c:catAx>
      <c:valAx>
        <c:axId val="39967360"/>
        <c:scaling>
          <c:orientation val="minMax"/>
          <c:max val="1"/>
          <c:min val="0"/>
        </c:scaling>
        <c:delete val="1"/>
        <c:axPos val="l"/>
        <c:numFmt formatCode="0.0%" sourceLinked="1"/>
        <c:majorTickMark val="out"/>
        <c:minorTickMark val="none"/>
        <c:tickLblPos val="nextTo"/>
        <c:crossAx val="39965824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Indicadores!$C$10</c:f>
              <c:strCache>
                <c:ptCount val="1"/>
                <c:pt idx="0">
                  <c:v>Proporção de pessoas com hipertensão com o exame clínico em dia de acordo com o protocolo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 rtl="1"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Indicadores!$D$9:$F$9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Indicadores!$D$10:$F$10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C32-40A0-A94E-A48049E763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40022400"/>
        <c:axId val="40023936"/>
      </c:barChart>
      <c:catAx>
        <c:axId val="40022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0023936"/>
        <c:crosses val="autoZero"/>
        <c:auto val="1"/>
        <c:lblAlgn val="ctr"/>
        <c:lblOffset val="100"/>
        <c:noMultiLvlLbl val="0"/>
      </c:catAx>
      <c:valAx>
        <c:axId val="40023936"/>
        <c:scaling>
          <c:orientation val="minMax"/>
          <c:max val="1"/>
          <c:min val="0"/>
        </c:scaling>
        <c:delete val="1"/>
        <c:axPos val="l"/>
        <c:numFmt formatCode="0.0%" sourceLinked="1"/>
        <c:majorTickMark val="out"/>
        <c:minorTickMark val="none"/>
        <c:tickLblPos val="nextTo"/>
        <c:crossAx val="40022400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Indicadores!$C$10</c:f>
              <c:strCache>
                <c:ptCount val="1"/>
                <c:pt idx="0">
                  <c:v>Proporção de pessoas com hipertensão com o exame clínico em dia de acordo com o protocolo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 rtl="1"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Indicadores!$D$9:$F$9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Indicadores!$D$10:$F$10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57C-4480-8340-9D87F69EE2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40037760"/>
        <c:axId val="70018176"/>
      </c:barChart>
      <c:catAx>
        <c:axId val="40037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0018176"/>
        <c:crosses val="autoZero"/>
        <c:auto val="1"/>
        <c:lblAlgn val="ctr"/>
        <c:lblOffset val="100"/>
        <c:noMultiLvlLbl val="0"/>
      </c:catAx>
      <c:valAx>
        <c:axId val="70018176"/>
        <c:scaling>
          <c:orientation val="minMax"/>
          <c:max val="1"/>
          <c:min val="0"/>
        </c:scaling>
        <c:delete val="1"/>
        <c:axPos val="l"/>
        <c:numFmt formatCode="0.0%" sourceLinked="1"/>
        <c:majorTickMark val="out"/>
        <c:minorTickMark val="none"/>
        <c:tickLblPos val="nextTo"/>
        <c:crossAx val="40037760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Indicadores!$C$10</c:f>
              <c:strCache>
                <c:ptCount val="1"/>
                <c:pt idx="0">
                  <c:v>Proporção de pessoas com hipertensão com o exame clínico em dia de acordo com o protocolo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 rtl="1"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Indicadores!$D$9:$F$9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Indicadores!$D$10:$F$10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2AF-46B0-A84A-0D86944CF9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70052480"/>
        <c:axId val="70066560"/>
      </c:barChart>
      <c:catAx>
        <c:axId val="70052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0066560"/>
        <c:crosses val="autoZero"/>
        <c:auto val="1"/>
        <c:lblAlgn val="ctr"/>
        <c:lblOffset val="100"/>
        <c:noMultiLvlLbl val="0"/>
      </c:catAx>
      <c:valAx>
        <c:axId val="70066560"/>
        <c:scaling>
          <c:orientation val="minMax"/>
          <c:max val="1"/>
          <c:min val="0"/>
        </c:scaling>
        <c:delete val="1"/>
        <c:axPos val="l"/>
        <c:numFmt formatCode="0.0%" sourceLinked="1"/>
        <c:majorTickMark val="out"/>
        <c:minorTickMark val="none"/>
        <c:tickLblPos val="nextTo"/>
        <c:crossAx val="70052480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'[planilha final de coleta de dados.xls]Indicadores'!$C$4</c:f>
              <c:strCache>
                <c:ptCount val="1"/>
                <c:pt idx="0">
                  <c:v>Cobertura do Programa de Atenção à  Hipertensão Arterial Sistêmica na unidade de saúde</c:v>
                </c:pt>
              </c:strCache>
            </c:strRef>
          </c:tx>
          <c:spPr>
            <a:solidFill>
              <a:srgbClr val="558ED5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 algn="ctr" rtl="1"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'[planilha final de coleta de dados.xls]Indicadores'!$D$3:$F$3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'[planilha final de coleta de dados.xls]Indicadores'!$D$4:$F$4</c:f>
              <c:numCache>
                <c:formatCode>0.0%</c:formatCode>
                <c:ptCount val="3"/>
                <c:pt idx="0">
                  <c:v>0.33451957295373663</c:v>
                </c:pt>
                <c:pt idx="1">
                  <c:v>0.64768683274021355</c:v>
                </c:pt>
                <c:pt idx="2">
                  <c:v>0.85053380782918153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D20-4D9F-8378-75C0B51865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37565184"/>
        <c:axId val="37566720"/>
      </c:barChart>
      <c:catAx>
        <c:axId val="37565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7566720"/>
        <c:crosses val="autoZero"/>
        <c:auto val="1"/>
        <c:lblAlgn val="ctr"/>
        <c:lblOffset val="100"/>
        <c:noMultiLvlLbl val="0"/>
      </c:catAx>
      <c:valAx>
        <c:axId val="37566720"/>
        <c:scaling>
          <c:orientation val="minMax"/>
          <c:max val="1"/>
          <c:min val="0"/>
        </c:scaling>
        <c:delete val="1"/>
        <c:axPos val="l"/>
        <c:numFmt formatCode="0.0%" sourceLinked="1"/>
        <c:majorTickMark val="out"/>
        <c:minorTickMark val="none"/>
        <c:tickLblPos val="nextTo"/>
        <c:crossAx val="37565184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'[planilla Coleta de dados HAS e DM,final.xls]Indicadores'!$R$70</c:f>
              <c:strCache>
                <c:ptCount val="1"/>
                <c:pt idx="0">
                  <c:v>Proporção de pessoas com diabetes que receberam orientação sobre higiene bucal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 rtl="1"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'[planilla Coleta de dados HAS e DM,final.xls]Indicadores'!$S$69:$U$69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'[planilla Coleta de dados HAS e DM,final.xls]Indicadores'!$S$70:$U$70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0E6-437F-8051-A4E7094810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70117248"/>
        <c:axId val="70118784"/>
      </c:barChart>
      <c:catAx>
        <c:axId val="70117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0118784"/>
        <c:crosses val="autoZero"/>
        <c:auto val="1"/>
        <c:lblAlgn val="ctr"/>
        <c:lblOffset val="100"/>
        <c:noMultiLvlLbl val="0"/>
      </c:catAx>
      <c:valAx>
        <c:axId val="70118784"/>
        <c:scaling>
          <c:orientation val="minMax"/>
          <c:max val="1"/>
          <c:min val="0"/>
        </c:scaling>
        <c:delete val="1"/>
        <c:axPos val="l"/>
        <c:numFmt formatCode="0.0%" sourceLinked="1"/>
        <c:majorTickMark val="out"/>
        <c:minorTickMark val="none"/>
        <c:tickLblPos val="nextTo"/>
        <c:crossAx val="70117248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688064"/>
        <c:axId val="37689600"/>
      </c:barChart>
      <c:catAx>
        <c:axId val="376880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7689600"/>
        <c:crosses val="autoZero"/>
        <c:auto val="1"/>
        <c:lblAlgn val="ctr"/>
        <c:lblOffset val="100"/>
        <c:noMultiLvlLbl val="0"/>
      </c:catAx>
      <c:valAx>
        <c:axId val="37689600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37688064"/>
        <c:crosses val="autoZero"/>
        <c:crossBetween val="between"/>
        <c:majorUnit val="0.1"/>
        <c:minorUnit val="2.0000000000000032E-2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'[planilha final de coleta de dados.xls]Indicadores'!$R$4</c:f>
              <c:strCache>
                <c:ptCount val="1"/>
                <c:pt idx="0">
                  <c:v>Cobertura do Pprograma de Atenção à Diabetes Mellitus na unidade de saúde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 algn="ctr" rtl="1"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'[planilha final de coleta de dados.xls]Indicadores'!$S$3:$U$3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'[planilha final de coleta de dados.xls]Indicadores'!$S$4:$U$4</c:f>
              <c:numCache>
                <c:formatCode>0.0%</c:formatCode>
                <c:ptCount val="3"/>
                <c:pt idx="0">
                  <c:v>0.47826086956521741</c:v>
                </c:pt>
                <c:pt idx="1">
                  <c:v>0.79710144927536231</c:v>
                </c:pt>
                <c:pt idx="2">
                  <c:v>0.89855072463768115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886-4B64-812E-4D43F2023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37722368"/>
        <c:axId val="37728256"/>
      </c:barChart>
      <c:catAx>
        <c:axId val="37722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7728256"/>
        <c:crosses val="autoZero"/>
        <c:auto val="1"/>
        <c:lblAlgn val="ctr"/>
        <c:lblOffset val="100"/>
        <c:noMultiLvlLbl val="0"/>
      </c:catAx>
      <c:valAx>
        <c:axId val="37728256"/>
        <c:scaling>
          <c:orientation val="minMax"/>
          <c:max val="1"/>
          <c:min val="0"/>
        </c:scaling>
        <c:delete val="1"/>
        <c:axPos val="l"/>
        <c:numFmt formatCode="0.0%" sourceLinked="1"/>
        <c:majorTickMark val="out"/>
        <c:minorTickMark val="none"/>
        <c:tickLblPos val="nextTo"/>
        <c:crossAx val="37722368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'[planilla Coleta de dados HAS e DM,final.xls]Indicadores'!$C$10</c:f>
              <c:strCache>
                <c:ptCount val="1"/>
                <c:pt idx="0">
                  <c:v>Proporção de pessoas com hipertensão com o exame clínico em dia de acordo com o protocolo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 rtl="1"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'[planilla Coleta de dados HAS e DM,final.xls]Indicadores'!$D$9:$F$9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'[planilla Coleta de dados HAS e DM,final.xls]Indicadores'!$D$10:$F$10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B24-47B7-A632-5C883D148E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39152256"/>
        <c:axId val="39162240"/>
      </c:barChart>
      <c:catAx>
        <c:axId val="39152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9162240"/>
        <c:crosses val="autoZero"/>
        <c:auto val="1"/>
        <c:lblAlgn val="ctr"/>
        <c:lblOffset val="100"/>
        <c:noMultiLvlLbl val="0"/>
      </c:catAx>
      <c:valAx>
        <c:axId val="39162240"/>
        <c:scaling>
          <c:orientation val="minMax"/>
          <c:max val="1"/>
          <c:min val="0"/>
        </c:scaling>
        <c:delete val="1"/>
        <c:axPos val="l"/>
        <c:numFmt formatCode="0.0%" sourceLinked="1"/>
        <c:majorTickMark val="out"/>
        <c:minorTickMark val="none"/>
        <c:tickLblPos val="nextTo"/>
        <c:crossAx val="39152256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'[planilla Coleta de dados HAS e DM,final.xls]Indicadores'!$C$10</c:f>
              <c:strCache>
                <c:ptCount val="1"/>
                <c:pt idx="0">
                  <c:v>Proporção de pessoas com hipertensão com o exame clínico em dia de acordo com o protocolo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 rtl="1"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'[planilla Coleta de dados HAS e DM,final.xls]Indicadores'!$D$9:$F$9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'[planilla Coleta de dados HAS e DM,final.xls]Indicadores'!$D$10:$F$10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986-4F90-AB88-1459A47F1C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39200640"/>
        <c:axId val="39202176"/>
      </c:barChart>
      <c:catAx>
        <c:axId val="39200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9202176"/>
        <c:crosses val="autoZero"/>
        <c:auto val="1"/>
        <c:lblAlgn val="ctr"/>
        <c:lblOffset val="100"/>
        <c:noMultiLvlLbl val="0"/>
      </c:catAx>
      <c:valAx>
        <c:axId val="39202176"/>
        <c:scaling>
          <c:orientation val="minMax"/>
          <c:max val="1"/>
          <c:min val="0"/>
        </c:scaling>
        <c:delete val="1"/>
        <c:axPos val="l"/>
        <c:numFmt formatCode="0.0%" sourceLinked="1"/>
        <c:majorTickMark val="out"/>
        <c:minorTickMark val="none"/>
        <c:tickLblPos val="nextTo"/>
        <c:crossAx val="39200640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'[planilla Coleta de dados HAS e DM,final.xls]Indicadores'!$C$10</c:f>
              <c:strCache>
                <c:ptCount val="1"/>
                <c:pt idx="0">
                  <c:v>Proporção de pessoas com hipertensão com o exame clínico em dia de acordo com o protocolo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 rtl="1"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'[planilla Coleta de dados HAS e DM,final.xls]Indicadores'!$D$9:$F$9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'[planilla Coleta de dados HAS e DM,final.xls]Indicadores'!$D$10:$F$10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8EE-45A4-98A4-B3C8C186AD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40133760"/>
        <c:axId val="40135296"/>
      </c:barChart>
      <c:catAx>
        <c:axId val="40133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0135296"/>
        <c:crosses val="autoZero"/>
        <c:auto val="1"/>
        <c:lblAlgn val="ctr"/>
        <c:lblOffset val="100"/>
        <c:noMultiLvlLbl val="0"/>
      </c:catAx>
      <c:valAx>
        <c:axId val="40135296"/>
        <c:scaling>
          <c:orientation val="minMax"/>
          <c:max val="1"/>
          <c:min val="0"/>
        </c:scaling>
        <c:delete val="1"/>
        <c:axPos val="l"/>
        <c:numFmt formatCode="0.0%" sourceLinked="1"/>
        <c:majorTickMark val="out"/>
        <c:minorTickMark val="none"/>
        <c:tickLblPos val="nextTo"/>
        <c:crossAx val="40133760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'[planilla Coleta de dados HAS e DM,final.xls]Indicadores'!$C$10</c:f>
              <c:strCache>
                <c:ptCount val="1"/>
                <c:pt idx="0">
                  <c:v>Proporção de pessoas com hipertensão com o exame clínico em dia de acordo com o protocolo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 rtl="1"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'[planilla Coleta de dados HAS e DM,final.xls]Indicadores'!$D$9:$F$9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'[planilla Coleta de dados HAS e DM,final.xls]Indicadores'!$D$10:$F$10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9A4-453A-8C77-D48B13B6AD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40182144"/>
        <c:axId val="40183680"/>
      </c:barChart>
      <c:catAx>
        <c:axId val="40182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0183680"/>
        <c:crosses val="autoZero"/>
        <c:auto val="1"/>
        <c:lblAlgn val="ctr"/>
        <c:lblOffset val="100"/>
        <c:noMultiLvlLbl val="0"/>
      </c:catAx>
      <c:valAx>
        <c:axId val="40183680"/>
        <c:scaling>
          <c:orientation val="minMax"/>
          <c:max val="1"/>
          <c:min val="0"/>
        </c:scaling>
        <c:delete val="1"/>
        <c:axPos val="l"/>
        <c:numFmt formatCode="0.0%" sourceLinked="1"/>
        <c:majorTickMark val="out"/>
        <c:minorTickMark val="none"/>
        <c:tickLblPos val="nextTo"/>
        <c:crossAx val="40182144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'[planilla Coleta de dados HAS e DM,final.xls]Indicadores'!$C$10</c:f>
              <c:strCache>
                <c:ptCount val="1"/>
                <c:pt idx="0">
                  <c:v>Proporção de pessoas com hipertensão com o exame clínico em dia de acordo com o protocolo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 rtl="1"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'[planilla Coleta de dados HAS e DM,final.xls]Indicadores'!$D$9:$F$9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'[planilla Coleta de dados HAS e DM,final.xls]Indicadores'!$D$10:$F$10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7FE-4453-9FE0-363FF2B9DA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39260160"/>
        <c:axId val="39261696"/>
      </c:barChart>
      <c:catAx>
        <c:axId val="39260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9261696"/>
        <c:crosses val="autoZero"/>
        <c:auto val="1"/>
        <c:lblAlgn val="ctr"/>
        <c:lblOffset val="100"/>
        <c:noMultiLvlLbl val="0"/>
      </c:catAx>
      <c:valAx>
        <c:axId val="39261696"/>
        <c:scaling>
          <c:orientation val="minMax"/>
          <c:max val="1"/>
          <c:min val="0"/>
        </c:scaling>
        <c:delete val="1"/>
        <c:axPos val="l"/>
        <c:numFmt formatCode="0.0%" sourceLinked="1"/>
        <c:majorTickMark val="out"/>
        <c:minorTickMark val="none"/>
        <c:tickLblPos val="nextTo"/>
        <c:crossAx val="39260160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03F971-9DAD-4135-B498-3DB8DCB761B7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2AC1D9BC-465D-43CF-B4DF-22468F91775D}">
      <dgm:prSet phldrT="[Texto]"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sz="2400" dirty="0">
              <a:latin typeface="Arial" panose="020B0604020202020204" pitchFamily="34" charset="0"/>
              <a:cs typeface="Arial" panose="020B0604020202020204" pitchFamily="34" charset="0"/>
            </a:rPr>
            <a:t>EQUIPE</a:t>
          </a:r>
        </a:p>
      </dgm:t>
    </dgm:pt>
    <dgm:pt modelId="{BE5A1966-F0A9-4C17-AFB5-45C472F39EE7}" type="parTrans" cxnId="{6F4DBF1D-9B84-40CB-9551-CA9633D16A91}">
      <dgm:prSet/>
      <dgm:spPr/>
      <dgm:t>
        <a:bodyPr/>
        <a:lstStyle/>
        <a:p>
          <a:endParaRPr lang="pt-BR"/>
        </a:p>
      </dgm:t>
    </dgm:pt>
    <dgm:pt modelId="{FECF0C44-E357-46E0-B12D-4429030C6FD2}" type="sibTrans" cxnId="{6F4DBF1D-9B84-40CB-9551-CA9633D16A91}">
      <dgm:prSet/>
      <dgm:spPr/>
      <dgm:t>
        <a:bodyPr/>
        <a:lstStyle/>
        <a:p>
          <a:endParaRPr lang="pt-BR"/>
        </a:p>
      </dgm:t>
    </dgm:pt>
    <dgm:pt modelId="{3AD01914-4D47-47CA-A77A-601816BF8EC4}">
      <dgm:prSet phldrT="[Texto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pt-BR" sz="2000" b="1" dirty="0"/>
            <a:t>MAIS UNIDA E INTEGRADA.</a:t>
          </a:r>
        </a:p>
      </dgm:t>
    </dgm:pt>
    <dgm:pt modelId="{55E8E4C1-0ADA-48A4-A5BF-D84D7072E8C8}" type="parTrans" cxnId="{4BC77CA2-7AFA-44D2-8FB1-E0B2821A9E60}">
      <dgm:prSet/>
      <dgm:spPr/>
      <dgm:t>
        <a:bodyPr/>
        <a:lstStyle/>
        <a:p>
          <a:endParaRPr lang="pt-BR"/>
        </a:p>
      </dgm:t>
    </dgm:pt>
    <dgm:pt modelId="{33D70DE2-E711-4A92-B5A3-94E3A667974D}" type="sibTrans" cxnId="{4BC77CA2-7AFA-44D2-8FB1-E0B2821A9E60}">
      <dgm:prSet/>
      <dgm:spPr/>
      <dgm:t>
        <a:bodyPr/>
        <a:lstStyle/>
        <a:p>
          <a:endParaRPr lang="pt-BR"/>
        </a:p>
      </dgm:t>
    </dgm:pt>
    <dgm:pt modelId="{3CCE518C-1719-40A8-8CF4-EA44DCFDDE6E}">
      <dgm:prSet phldrT="[Texto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sz="2400" dirty="0">
              <a:latin typeface="Arial" panose="020B0604020202020204" pitchFamily="34" charset="0"/>
              <a:cs typeface="Arial" panose="020B0604020202020204" pitchFamily="34" charset="0"/>
            </a:rPr>
            <a:t>SERVIÇO</a:t>
          </a:r>
          <a:endParaRPr lang="pt-BR" sz="19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6A8E542-B477-4FD5-8104-A87B722CAD62}" type="parTrans" cxnId="{500E5371-7DB3-4322-981B-D40B03EDA477}">
      <dgm:prSet/>
      <dgm:spPr/>
      <dgm:t>
        <a:bodyPr/>
        <a:lstStyle/>
        <a:p>
          <a:endParaRPr lang="pt-BR"/>
        </a:p>
      </dgm:t>
    </dgm:pt>
    <dgm:pt modelId="{B1527309-871A-4C1C-B3A1-E908790706BB}" type="sibTrans" cxnId="{500E5371-7DB3-4322-981B-D40B03EDA477}">
      <dgm:prSet/>
      <dgm:spPr/>
      <dgm:t>
        <a:bodyPr/>
        <a:lstStyle/>
        <a:p>
          <a:endParaRPr lang="pt-BR"/>
        </a:p>
      </dgm:t>
    </dgm:pt>
    <dgm:pt modelId="{BBB1F112-515D-4BB0-85A7-6B6FAEE7A41B}">
      <dgm:prSet phldrT="[Texto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pt-BR" sz="1800" b="1" dirty="0"/>
            <a:t>ACOLHIMENTO MAIS EFICAZ.</a:t>
          </a:r>
        </a:p>
      </dgm:t>
    </dgm:pt>
    <dgm:pt modelId="{7D7640C5-4E0F-48DD-A547-95342805A5FF}" type="parTrans" cxnId="{2BB2DE38-A488-48B0-A8FA-41E000F2EBF0}">
      <dgm:prSet/>
      <dgm:spPr/>
      <dgm:t>
        <a:bodyPr/>
        <a:lstStyle/>
        <a:p>
          <a:endParaRPr lang="pt-BR"/>
        </a:p>
      </dgm:t>
    </dgm:pt>
    <dgm:pt modelId="{0320C1CA-7A9B-44ED-9895-DB2D9675A51A}" type="sibTrans" cxnId="{2BB2DE38-A488-48B0-A8FA-41E000F2EBF0}">
      <dgm:prSet/>
      <dgm:spPr/>
      <dgm:t>
        <a:bodyPr/>
        <a:lstStyle/>
        <a:p>
          <a:endParaRPr lang="pt-BR"/>
        </a:p>
      </dgm:t>
    </dgm:pt>
    <dgm:pt modelId="{53F8E990-0962-4155-8940-386AE598542D}">
      <dgm:prSet phldrT="[Texto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sz="1800" dirty="0">
              <a:latin typeface="Arial" panose="020B0604020202020204" pitchFamily="34" charset="0"/>
              <a:cs typeface="Arial" panose="020B0604020202020204" pitchFamily="34" charset="0"/>
            </a:rPr>
            <a:t>COMUNIDADE</a:t>
          </a:r>
          <a:endParaRPr lang="pt-BR" sz="19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F3B48C9-378D-4640-B197-D69D2A5E5785}" type="parTrans" cxnId="{D980389C-CA1C-43E9-AEED-BC3EACECB1EA}">
      <dgm:prSet/>
      <dgm:spPr/>
      <dgm:t>
        <a:bodyPr/>
        <a:lstStyle/>
        <a:p>
          <a:endParaRPr lang="pt-BR"/>
        </a:p>
      </dgm:t>
    </dgm:pt>
    <dgm:pt modelId="{B4503749-41AD-4512-8E9F-DFF5CFD99AD0}" type="sibTrans" cxnId="{D980389C-CA1C-43E9-AEED-BC3EACECB1EA}">
      <dgm:prSet/>
      <dgm:spPr/>
      <dgm:t>
        <a:bodyPr/>
        <a:lstStyle/>
        <a:p>
          <a:endParaRPr lang="pt-BR"/>
        </a:p>
      </dgm:t>
    </dgm:pt>
    <dgm:pt modelId="{F1D25DEE-F0D2-443C-A684-65CA86961721}">
      <dgm:prSet phldrT="[Texto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pt-BR" sz="1800" b="1" dirty="0"/>
            <a:t>MAIS PERTO DA EQUIPE.</a:t>
          </a:r>
        </a:p>
      </dgm:t>
    </dgm:pt>
    <dgm:pt modelId="{711327A3-F077-4245-BC9A-3DB3921E9139}" type="parTrans" cxnId="{735D7778-4692-4FE6-8C85-716B1DC9A0E0}">
      <dgm:prSet/>
      <dgm:spPr/>
      <dgm:t>
        <a:bodyPr/>
        <a:lstStyle/>
        <a:p>
          <a:endParaRPr lang="pt-BR"/>
        </a:p>
      </dgm:t>
    </dgm:pt>
    <dgm:pt modelId="{6D7AC3DC-B2AE-42A5-A16C-125691E0F5A7}" type="sibTrans" cxnId="{735D7778-4692-4FE6-8C85-716B1DC9A0E0}">
      <dgm:prSet/>
      <dgm:spPr/>
      <dgm:t>
        <a:bodyPr/>
        <a:lstStyle/>
        <a:p>
          <a:endParaRPr lang="pt-BR"/>
        </a:p>
      </dgm:t>
    </dgm:pt>
    <dgm:pt modelId="{E53492FE-EB05-448C-9405-26D493267C5B}">
      <dgm:prSet phldrT="[Texto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pt-BR" sz="2000" b="1" dirty="0"/>
            <a:t>MAIS ORGANIZADA E COMPROMETIDA</a:t>
          </a:r>
        </a:p>
      </dgm:t>
    </dgm:pt>
    <dgm:pt modelId="{BACD7EEE-0C62-42EA-B7F9-5B57DE225A23}" type="parTrans" cxnId="{D1E16756-3286-46E3-ACB2-4CECB5E40D0E}">
      <dgm:prSet/>
      <dgm:spPr/>
      <dgm:t>
        <a:bodyPr/>
        <a:lstStyle/>
        <a:p>
          <a:endParaRPr lang="pt-BR"/>
        </a:p>
      </dgm:t>
    </dgm:pt>
    <dgm:pt modelId="{812D2A0A-1CFC-44A4-8BE0-0F9CEC821F08}" type="sibTrans" cxnId="{D1E16756-3286-46E3-ACB2-4CECB5E40D0E}">
      <dgm:prSet/>
      <dgm:spPr/>
      <dgm:t>
        <a:bodyPr/>
        <a:lstStyle/>
        <a:p>
          <a:endParaRPr lang="pt-BR"/>
        </a:p>
      </dgm:t>
    </dgm:pt>
    <dgm:pt modelId="{C72F47D4-43F6-477D-829C-9A127630EB0E}">
      <dgm:prSet phldrT="[Texto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pt-BR" sz="2000" b="1" dirty="0"/>
            <a:t>MAIS CAPACITADA.</a:t>
          </a:r>
        </a:p>
      </dgm:t>
    </dgm:pt>
    <dgm:pt modelId="{ECE8B30D-F1E3-4D2D-B039-3224D14DB70B}" type="parTrans" cxnId="{6D376D73-8CC5-4C18-9414-0A8F1314E199}">
      <dgm:prSet/>
      <dgm:spPr/>
      <dgm:t>
        <a:bodyPr/>
        <a:lstStyle/>
        <a:p>
          <a:endParaRPr lang="pt-BR"/>
        </a:p>
      </dgm:t>
    </dgm:pt>
    <dgm:pt modelId="{2258B248-D576-46AB-8A76-8C2C2DEE7A87}" type="sibTrans" cxnId="{6D376D73-8CC5-4C18-9414-0A8F1314E199}">
      <dgm:prSet/>
      <dgm:spPr/>
      <dgm:t>
        <a:bodyPr/>
        <a:lstStyle/>
        <a:p>
          <a:endParaRPr lang="pt-BR"/>
        </a:p>
      </dgm:t>
    </dgm:pt>
    <dgm:pt modelId="{B843B996-235E-43F0-857F-6A3608929BB4}">
      <dgm:prSet phldrT="[Texto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pt-BR" sz="1800" b="1" dirty="0"/>
            <a:t>AGENDAMENTO ADEQUADO DAS CONSULTAS.</a:t>
          </a:r>
        </a:p>
      </dgm:t>
    </dgm:pt>
    <dgm:pt modelId="{CCCAAAEA-FCC6-4484-BCB0-AADAEDA56199}" type="parTrans" cxnId="{2D7165C7-5237-4A09-AED9-884EDC4F7FB2}">
      <dgm:prSet/>
      <dgm:spPr/>
      <dgm:t>
        <a:bodyPr/>
        <a:lstStyle/>
        <a:p>
          <a:endParaRPr lang="pt-BR"/>
        </a:p>
      </dgm:t>
    </dgm:pt>
    <dgm:pt modelId="{C812C95C-0761-4CB5-BEDC-F643CD2FB002}" type="sibTrans" cxnId="{2D7165C7-5237-4A09-AED9-884EDC4F7FB2}">
      <dgm:prSet/>
      <dgm:spPr/>
      <dgm:t>
        <a:bodyPr/>
        <a:lstStyle/>
        <a:p>
          <a:endParaRPr lang="pt-BR"/>
        </a:p>
      </dgm:t>
    </dgm:pt>
    <dgm:pt modelId="{D466F617-6E3E-4FA5-B455-204AD25B023B}">
      <dgm:prSet phldrT="[Texto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pt-BR" sz="1800" b="1" dirty="0"/>
            <a:t>DEFINIÇÃO  DAS ATRIBUIÇÕES DOS MEMBROS DA EQUIPE.</a:t>
          </a:r>
        </a:p>
      </dgm:t>
    </dgm:pt>
    <dgm:pt modelId="{C17B8A10-80FF-453F-A9F7-8F1C1A83C3CA}" type="parTrans" cxnId="{4F2F7502-B7F7-4784-BDAA-60F95BA10993}">
      <dgm:prSet/>
      <dgm:spPr/>
      <dgm:t>
        <a:bodyPr/>
        <a:lstStyle/>
        <a:p>
          <a:endParaRPr lang="pt-BR"/>
        </a:p>
      </dgm:t>
    </dgm:pt>
    <dgm:pt modelId="{F62A5346-95A4-4165-82EC-47EABF8D58E1}" type="sibTrans" cxnId="{4F2F7502-B7F7-4784-BDAA-60F95BA10993}">
      <dgm:prSet/>
      <dgm:spPr/>
      <dgm:t>
        <a:bodyPr/>
        <a:lstStyle/>
        <a:p>
          <a:endParaRPr lang="pt-BR"/>
        </a:p>
      </dgm:t>
    </dgm:pt>
    <dgm:pt modelId="{35CB8C1C-0050-41FF-8F89-7D5ED94CA8F0}">
      <dgm:prSet phldrT="[Texto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pt-BR" sz="1800" b="1" dirty="0"/>
            <a:t>MAIS E MELHOR ATENDIDA.</a:t>
          </a:r>
        </a:p>
      </dgm:t>
    </dgm:pt>
    <dgm:pt modelId="{0ACE8602-4904-464B-99F0-115615E3A374}" type="parTrans" cxnId="{2A41D3EA-B229-4E4A-B68B-81452B65DE46}">
      <dgm:prSet/>
      <dgm:spPr/>
      <dgm:t>
        <a:bodyPr/>
        <a:lstStyle/>
        <a:p>
          <a:endParaRPr lang="pt-BR"/>
        </a:p>
      </dgm:t>
    </dgm:pt>
    <dgm:pt modelId="{F032CC52-0175-4FEE-AFA5-A57A55C07CBF}" type="sibTrans" cxnId="{2A41D3EA-B229-4E4A-B68B-81452B65DE46}">
      <dgm:prSet/>
      <dgm:spPr/>
      <dgm:t>
        <a:bodyPr/>
        <a:lstStyle/>
        <a:p>
          <a:endParaRPr lang="pt-BR"/>
        </a:p>
      </dgm:t>
    </dgm:pt>
    <dgm:pt modelId="{AF5E5EB5-B6D9-41F9-A9F4-9739B91F76B1}" type="pres">
      <dgm:prSet presAssocID="{CE03F971-9DAD-4135-B498-3DB8DCB761B7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4929FF18-C157-4B3E-8137-2FD72DA96834}" type="pres">
      <dgm:prSet presAssocID="{2AC1D9BC-465D-43CF-B4DF-22468F91775D}" presName="composite" presStyleCnt="0"/>
      <dgm:spPr/>
    </dgm:pt>
    <dgm:pt modelId="{18FF2D7F-2A8A-4CCF-B008-63F85AC3F403}" type="pres">
      <dgm:prSet presAssocID="{2AC1D9BC-465D-43CF-B4DF-22468F91775D}" presName="bentUpArrow1" presStyleLbl="alignImgPlace1" presStyleIdx="0" presStyleCnt="2" custAng="1852464" custScaleX="53653" custScaleY="52852" custLinFactNeighborX="-48137" custLinFactNeighborY="-86507"/>
      <dgm:spPr>
        <a:solidFill>
          <a:srgbClr val="0070C0"/>
        </a:solidFill>
      </dgm:spPr>
    </dgm:pt>
    <dgm:pt modelId="{7CCB3770-7DE3-4EB4-9174-E9757463E273}" type="pres">
      <dgm:prSet presAssocID="{2AC1D9BC-465D-43CF-B4DF-22468F91775D}" presName="ParentText" presStyleLbl="node1" presStyleIdx="0" presStyleCnt="3" custScaleY="112008" custLinFactNeighborX="-5533" custLinFactNeighborY="-6997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546F148-C8C4-4091-A41D-3FB065EA16A2}" type="pres">
      <dgm:prSet presAssocID="{2AC1D9BC-465D-43CF-B4DF-22468F91775D}" presName="ChildText" presStyleLbl="revTx" presStyleIdx="0" presStyleCnt="3" custScaleX="394277" custScaleY="132605" custLinFactX="51823" custLinFactNeighborX="100000" custLinFactNeighborY="-8192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BF036DC-16A8-4894-A755-38C8174704BA}" type="pres">
      <dgm:prSet presAssocID="{FECF0C44-E357-46E0-B12D-4429030C6FD2}" presName="sibTrans" presStyleCnt="0"/>
      <dgm:spPr/>
    </dgm:pt>
    <dgm:pt modelId="{1B309A47-DC91-4CF6-8C7F-D88A87002074}" type="pres">
      <dgm:prSet presAssocID="{3CCE518C-1719-40A8-8CF4-EA44DCFDDE6E}" presName="composite" presStyleCnt="0"/>
      <dgm:spPr/>
    </dgm:pt>
    <dgm:pt modelId="{58249B94-723F-43CF-BD63-846E1D6B0C6E}" type="pres">
      <dgm:prSet presAssocID="{3CCE518C-1719-40A8-8CF4-EA44DCFDDE6E}" presName="bentUpArrow1" presStyleLbl="alignImgPlace1" presStyleIdx="1" presStyleCnt="2" custAng="1542438" custScaleX="52528" custScaleY="80814" custLinFactX="-100000" custLinFactNeighborX="-116538" custLinFactNeighborY="6238"/>
      <dgm:spPr>
        <a:solidFill>
          <a:srgbClr val="0070C0"/>
        </a:solidFill>
      </dgm:spPr>
    </dgm:pt>
    <dgm:pt modelId="{85CCFBEE-5C3E-4CF9-B5C4-AE051A560B94}" type="pres">
      <dgm:prSet presAssocID="{3CCE518C-1719-40A8-8CF4-EA44DCFDDE6E}" presName="ParentText" presStyleLbl="node1" presStyleIdx="1" presStyleCnt="3" custScaleX="115740" custScaleY="110554" custLinFactX="-28292" custLinFactNeighborX="-100000" custLinFactNeighborY="-314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5D53C40-8BB4-4528-88E3-009DAAE666B8}" type="pres">
      <dgm:prSet presAssocID="{3CCE518C-1719-40A8-8CF4-EA44DCFDDE6E}" presName="ChildText" presStyleLbl="revTx" presStyleIdx="1" presStyleCnt="3" custScaleX="429090" custScaleY="129563" custLinFactNeighborX="2154" custLinFactNeighborY="-2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D2F927C-4013-41F8-9E46-6C6FF9C123F5}" type="pres">
      <dgm:prSet presAssocID="{B1527309-871A-4C1C-B3A1-E908790706BB}" presName="sibTrans" presStyleCnt="0"/>
      <dgm:spPr/>
    </dgm:pt>
    <dgm:pt modelId="{1D08F7E8-A850-4CB7-8AF5-EC645CCB8590}" type="pres">
      <dgm:prSet presAssocID="{53F8E990-0962-4155-8940-386AE598542D}" presName="composite" presStyleCnt="0"/>
      <dgm:spPr/>
    </dgm:pt>
    <dgm:pt modelId="{285CCF2A-B887-45CB-BD03-5D94E92FBC0A}" type="pres">
      <dgm:prSet presAssocID="{53F8E990-0962-4155-8940-386AE598542D}" presName="ParentText" presStyleLbl="node1" presStyleIdx="2" presStyleCnt="3" custScaleX="119746" custLinFactX="-100000" custLinFactNeighborX="-103356" custLinFactNeighborY="4785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372440F-0B17-46A3-900B-E95FDB51298E}" type="pres">
      <dgm:prSet presAssocID="{53F8E990-0962-4155-8940-386AE598542D}" presName="FinalChildText" presStyleLbl="revTx" presStyleIdx="2" presStyleCnt="3" custScaleX="282657" custLinFactX="-68687" custLinFactNeighborX="-100000" custLinFactNeighborY="5520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C2845FB7-D570-4A8B-9777-0A3341A8364D}" type="presOf" srcId="{3CCE518C-1719-40A8-8CF4-EA44DCFDDE6E}" destId="{85CCFBEE-5C3E-4CF9-B5C4-AE051A560B94}" srcOrd="0" destOrd="0" presId="urn:microsoft.com/office/officeart/2005/8/layout/StepDownProcess"/>
    <dgm:cxn modelId="{1D4DE176-23B6-494D-AEA3-AEBCA93A7118}" type="presOf" srcId="{2AC1D9BC-465D-43CF-B4DF-22468F91775D}" destId="{7CCB3770-7DE3-4EB4-9174-E9757463E273}" srcOrd="0" destOrd="0" presId="urn:microsoft.com/office/officeart/2005/8/layout/StepDownProcess"/>
    <dgm:cxn modelId="{2D7165C7-5237-4A09-AED9-884EDC4F7FB2}" srcId="{3CCE518C-1719-40A8-8CF4-EA44DCFDDE6E}" destId="{B843B996-235E-43F0-857F-6A3608929BB4}" srcOrd="1" destOrd="0" parTransId="{CCCAAAEA-FCC6-4484-BCB0-AADAEDA56199}" sibTransId="{C812C95C-0761-4CB5-BEDC-F643CD2FB002}"/>
    <dgm:cxn modelId="{156F9879-DC48-4AAF-9F29-66D5829E3BC3}" type="presOf" srcId="{35CB8C1C-0050-41FF-8F89-7D5ED94CA8F0}" destId="{E372440F-0B17-46A3-900B-E95FDB51298E}" srcOrd="0" destOrd="1" presId="urn:microsoft.com/office/officeart/2005/8/layout/StepDownProcess"/>
    <dgm:cxn modelId="{500E5371-7DB3-4322-981B-D40B03EDA477}" srcId="{CE03F971-9DAD-4135-B498-3DB8DCB761B7}" destId="{3CCE518C-1719-40A8-8CF4-EA44DCFDDE6E}" srcOrd="1" destOrd="0" parTransId="{66A8E542-B477-4FD5-8104-A87B722CAD62}" sibTransId="{B1527309-871A-4C1C-B3A1-E908790706BB}"/>
    <dgm:cxn modelId="{51DC1522-43AA-46C2-8B75-C161C8EB9950}" type="presOf" srcId="{D466F617-6E3E-4FA5-B455-204AD25B023B}" destId="{85D53C40-8BB4-4528-88E3-009DAAE666B8}" srcOrd="0" destOrd="2" presId="urn:microsoft.com/office/officeart/2005/8/layout/StepDownProcess"/>
    <dgm:cxn modelId="{D1E16756-3286-46E3-ACB2-4CECB5E40D0E}" srcId="{2AC1D9BC-465D-43CF-B4DF-22468F91775D}" destId="{E53492FE-EB05-448C-9405-26D493267C5B}" srcOrd="1" destOrd="0" parTransId="{BACD7EEE-0C62-42EA-B7F9-5B57DE225A23}" sibTransId="{812D2A0A-1CFC-44A4-8BE0-0F9CEC821F08}"/>
    <dgm:cxn modelId="{171B776E-23D5-4D4A-9FEA-4E4A024B771C}" type="presOf" srcId="{CE03F971-9DAD-4135-B498-3DB8DCB761B7}" destId="{AF5E5EB5-B6D9-41F9-A9F4-9739B91F76B1}" srcOrd="0" destOrd="0" presId="urn:microsoft.com/office/officeart/2005/8/layout/StepDownProcess"/>
    <dgm:cxn modelId="{30BDEB18-80D1-4C7D-B045-B24218966E69}" type="presOf" srcId="{E53492FE-EB05-448C-9405-26D493267C5B}" destId="{0546F148-C8C4-4091-A41D-3FB065EA16A2}" srcOrd="0" destOrd="1" presId="urn:microsoft.com/office/officeart/2005/8/layout/StepDownProcess"/>
    <dgm:cxn modelId="{4F2F7502-B7F7-4784-BDAA-60F95BA10993}" srcId="{3CCE518C-1719-40A8-8CF4-EA44DCFDDE6E}" destId="{D466F617-6E3E-4FA5-B455-204AD25B023B}" srcOrd="2" destOrd="0" parTransId="{C17B8A10-80FF-453F-A9F7-8F1C1A83C3CA}" sibTransId="{F62A5346-95A4-4165-82EC-47EABF8D58E1}"/>
    <dgm:cxn modelId="{6F4DBF1D-9B84-40CB-9551-CA9633D16A91}" srcId="{CE03F971-9DAD-4135-B498-3DB8DCB761B7}" destId="{2AC1D9BC-465D-43CF-B4DF-22468F91775D}" srcOrd="0" destOrd="0" parTransId="{BE5A1966-F0A9-4C17-AFB5-45C472F39EE7}" sibTransId="{FECF0C44-E357-46E0-B12D-4429030C6FD2}"/>
    <dgm:cxn modelId="{3CD021C8-18C1-44DE-B05F-6A206FC0CD36}" type="presOf" srcId="{3AD01914-4D47-47CA-A77A-601816BF8EC4}" destId="{0546F148-C8C4-4091-A41D-3FB065EA16A2}" srcOrd="0" destOrd="0" presId="urn:microsoft.com/office/officeart/2005/8/layout/StepDownProcess"/>
    <dgm:cxn modelId="{6D376D73-8CC5-4C18-9414-0A8F1314E199}" srcId="{2AC1D9BC-465D-43CF-B4DF-22468F91775D}" destId="{C72F47D4-43F6-477D-829C-9A127630EB0E}" srcOrd="2" destOrd="0" parTransId="{ECE8B30D-F1E3-4D2D-B039-3224D14DB70B}" sibTransId="{2258B248-D576-46AB-8A76-8C2C2DEE7A87}"/>
    <dgm:cxn modelId="{735D7778-4692-4FE6-8C85-716B1DC9A0E0}" srcId="{53F8E990-0962-4155-8940-386AE598542D}" destId="{F1D25DEE-F0D2-443C-A684-65CA86961721}" srcOrd="0" destOrd="0" parTransId="{711327A3-F077-4245-BC9A-3DB3921E9139}" sibTransId="{6D7AC3DC-B2AE-42A5-A16C-125691E0F5A7}"/>
    <dgm:cxn modelId="{2BB2DE38-A488-48B0-A8FA-41E000F2EBF0}" srcId="{3CCE518C-1719-40A8-8CF4-EA44DCFDDE6E}" destId="{BBB1F112-515D-4BB0-85A7-6B6FAEE7A41B}" srcOrd="0" destOrd="0" parTransId="{7D7640C5-4E0F-48DD-A547-95342805A5FF}" sibTransId="{0320C1CA-7A9B-44ED-9895-DB2D9675A51A}"/>
    <dgm:cxn modelId="{4BC77CA2-7AFA-44D2-8FB1-E0B2821A9E60}" srcId="{2AC1D9BC-465D-43CF-B4DF-22468F91775D}" destId="{3AD01914-4D47-47CA-A77A-601816BF8EC4}" srcOrd="0" destOrd="0" parTransId="{55E8E4C1-0ADA-48A4-A5BF-D84D7072E8C8}" sibTransId="{33D70DE2-E711-4A92-B5A3-94E3A667974D}"/>
    <dgm:cxn modelId="{D980389C-CA1C-43E9-AEED-BC3EACECB1EA}" srcId="{CE03F971-9DAD-4135-B498-3DB8DCB761B7}" destId="{53F8E990-0962-4155-8940-386AE598542D}" srcOrd="2" destOrd="0" parTransId="{FF3B48C9-378D-4640-B197-D69D2A5E5785}" sibTransId="{B4503749-41AD-4512-8E9F-DFF5CFD99AD0}"/>
    <dgm:cxn modelId="{A63BA36E-FF90-4DA0-AAED-0947A9FD6425}" type="presOf" srcId="{53F8E990-0962-4155-8940-386AE598542D}" destId="{285CCF2A-B887-45CB-BD03-5D94E92FBC0A}" srcOrd="0" destOrd="0" presId="urn:microsoft.com/office/officeart/2005/8/layout/StepDownProcess"/>
    <dgm:cxn modelId="{6C466C37-97F0-46CC-B09F-36E29B18F4FE}" type="presOf" srcId="{C72F47D4-43F6-477D-829C-9A127630EB0E}" destId="{0546F148-C8C4-4091-A41D-3FB065EA16A2}" srcOrd="0" destOrd="2" presId="urn:microsoft.com/office/officeart/2005/8/layout/StepDownProcess"/>
    <dgm:cxn modelId="{33F0E1E8-80BE-4409-A41F-2660F46E34AB}" type="presOf" srcId="{F1D25DEE-F0D2-443C-A684-65CA86961721}" destId="{E372440F-0B17-46A3-900B-E95FDB51298E}" srcOrd="0" destOrd="0" presId="urn:microsoft.com/office/officeart/2005/8/layout/StepDownProcess"/>
    <dgm:cxn modelId="{2A41D3EA-B229-4E4A-B68B-81452B65DE46}" srcId="{53F8E990-0962-4155-8940-386AE598542D}" destId="{35CB8C1C-0050-41FF-8F89-7D5ED94CA8F0}" srcOrd="1" destOrd="0" parTransId="{0ACE8602-4904-464B-99F0-115615E3A374}" sibTransId="{F032CC52-0175-4FEE-AFA5-A57A55C07CBF}"/>
    <dgm:cxn modelId="{0748F0F3-2F9E-451B-A8AB-BEB1656909F6}" type="presOf" srcId="{BBB1F112-515D-4BB0-85A7-6B6FAEE7A41B}" destId="{85D53C40-8BB4-4528-88E3-009DAAE666B8}" srcOrd="0" destOrd="0" presId="urn:microsoft.com/office/officeart/2005/8/layout/StepDownProcess"/>
    <dgm:cxn modelId="{EA0C2400-9B6B-40DA-BBC4-0AFBBE696B2A}" type="presOf" srcId="{B843B996-235E-43F0-857F-6A3608929BB4}" destId="{85D53C40-8BB4-4528-88E3-009DAAE666B8}" srcOrd="0" destOrd="1" presId="urn:microsoft.com/office/officeart/2005/8/layout/StepDownProcess"/>
    <dgm:cxn modelId="{2F9A0C5C-4B6B-4C79-9124-A956AA433757}" type="presParOf" srcId="{AF5E5EB5-B6D9-41F9-A9F4-9739B91F76B1}" destId="{4929FF18-C157-4B3E-8137-2FD72DA96834}" srcOrd="0" destOrd="0" presId="urn:microsoft.com/office/officeart/2005/8/layout/StepDownProcess"/>
    <dgm:cxn modelId="{451B017F-2E90-4BE9-9DAC-9EB3E377BC6F}" type="presParOf" srcId="{4929FF18-C157-4B3E-8137-2FD72DA96834}" destId="{18FF2D7F-2A8A-4CCF-B008-63F85AC3F403}" srcOrd="0" destOrd="0" presId="urn:microsoft.com/office/officeart/2005/8/layout/StepDownProcess"/>
    <dgm:cxn modelId="{BBB911A7-5129-4917-976B-E42996A291CD}" type="presParOf" srcId="{4929FF18-C157-4B3E-8137-2FD72DA96834}" destId="{7CCB3770-7DE3-4EB4-9174-E9757463E273}" srcOrd="1" destOrd="0" presId="urn:microsoft.com/office/officeart/2005/8/layout/StepDownProcess"/>
    <dgm:cxn modelId="{635E8F7B-1BD9-47D8-8685-6A8FFB1AF3E7}" type="presParOf" srcId="{4929FF18-C157-4B3E-8137-2FD72DA96834}" destId="{0546F148-C8C4-4091-A41D-3FB065EA16A2}" srcOrd="2" destOrd="0" presId="urn:microsoft.com/office/officeart/2005/8/layout/StepDownProcess"/>
    <dgm:cxn modelId="{5C29BAE4-BD4E-4BE5-B678-DE18BE4DE720}" type="presParOf" srcId="{AF5E5EB5-B6D9-41F9-A9F4-9739B91F76B1}" destId="{8BF036DC-16A8-4894-A755-38C8174704BA}" srcOrd="1" destOrd="0" presId="urn:microsoft.com/office/officeart/2005/8/layout/StepDownProcess"/>
    <dgm:cxn modelId="{2B686BB7-5BEF-479A-A802-63617C749ADB}" type="presParOf" srcId="{AF5E5EB5-B6D9-41F9-A9F4-9739B91F76B1}" destId="{1B309A47-DC91-4CF6-8C7F-D88A87002074}" srcOrd="2" destOrd="0" presId="urn:microsoft.com/office/officeart/2005/8/layout/StepDownProcess"/>
    <dgm:cxn modelId="{149D3C72-E3DE-4B27-B7D4-339894B49CE6}" type="presParOf" srcId="{1B309A47-DC91-4CF6-8C7F-D88A87002074}" destId="{58249B94-723F-43CF-BD63-846E1D6B0C6E}" srcOrd="0" destOrd="0" presId="urn:microsoft.com/office/officeart/2005/8/layout/StepDownProcess"/>
    <dgm:cxn modelId="{BCABA37F-407F-4213-8CF3-581CA1310BC3}" type="presParOf" srcId="{1B309A47-DC91-4CF6-8C7F-D88A87002074}" destId="{85CCFBEE-5C3E-4CF9-B5C4-AE051A560B94}" srcOrd="1" destOrd="0" presId="urn:microsoft.com/office/officeart/2005/8/layout/StepDownProcess"/>
    <dgm:cxn modelId="{A94A1337-847B-474F-B4E3-5060C1CAB0C1}" type="presParOf" srcId="{1B309A47-DC91-4CF6-8C7F-D88A87002074}" destId="{85D53C40-8BB4-4528-88E3-009DAAE666B8}" srcOrd="2" destOrd="0" presId="urn:microsoft.com/office/officeart/2005/8/layout/StepDownProcess"/>
    <dgm:cxn modelId="{31A561C4-F220-491D-ACC3-066AA4909259}" type="presParOf" srcId="{AF5E5EB5-B6D9-41F9-A9F4-9739B91F76B1}" destId="{8D2F927C-4013-41F8-9E46-6C6FF9C123F5}" srcOrd="3" destOrd="0" presId="urn:microsoft.com/office/officeart/2005/8/layout/StepDownProcess"/>
    <dgm:cxn modelId="{BE1F70EE-CD4F-4313-B12E-761B019BE275}" type="presParOf" srcId="{AF5E5EB5-B6D9-41F9-A9F4-9739B91F76B1}" destId="{1D08F7E8-A850-4CB7-8AF5-EC645CCB8590}" srcOrd="4" destOrd="0" presId="urn:microsoft.com/office/officeart/2005/8/layout/StepDownProcess"/>
    <dgm:cxn modelId="{09C2767A-4A7E-482F-BD20-B3A53616667D}" type="presParOf" srcId="{1D08F7E8-A850-4CB7-8AF5-EC645CCB8590}" destId="{285CCF2A-B887-45CB-BD03-5D94E92FBC0A}" srcOrd="0" destOrd="0" presId="urn:microsoft.com/office/officeart/2005/8/layout/StepDownProcess"/>
    <dgm:cxn modelId="{48763838-20D3-45F4-810C-60548479E2EC}" type="presParOf" srcId="{1D08F7E8-A850-4CB7-8AF5-EC645CCB8590}" destId="{E372440F-0B17-46A3-900B-E95FDB51298E}" srcOrd="1" destOrd="0" presId="urn:microsoft.com/office/officeart/2005/8/layout/StepDownProcess"/>
  </dgm:cxnLst>
  <dgm:bg>
    <a:noFill/>
    <a:effectLst>
      <a:glow rad="101600">
        <a:schemeClr val="accent4">
          <a:satMod val="175000"/>
          <a:alpha val="40000"/>
        </a:schemeClr>
      </a:glow>
      <a:outerShdw blurRad="50800" dist="38100" dir="5400000" algn="t" rotWithShape="0">
        <a:prstClr val="black">
          <a:alpha val="40000"/>
        </a:prstClr>
      </a:outerShdw>
    </a:effectLst>
  </dgm:bg>
  <dgm:whole>
    <a:ln>
      <a:solidFill>
        <a:schemeClr val="accent1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FF2D7F-2A8A-4CCF-B008-63F85AC3F403}">
      <dsp:nvSpPr>
        <dsp:cNvPr id="0" name=""/>
        <dsp:cNvSpPr/>
      </dsp:nvSpPr>
      <dsp:spPr>
        <a:xfrm rot="7252464">
          <a:off x="72243" y="1486506"/>
          <a:ext cx="517052" cy="59756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CB3770-7DE3-4EB4-9174-E9757463E273}">
      <dsp:nvSpPr>
        <dsp:cNvPr id="0" name=""/>
        <dsp:cNvSpPr/>
      </dsp:nvSpPr>
      <dsp:spPr>
        <a:xfrm>
          <a:off x="27437" y="114439"/>
          <a:ext cx="1646884" cy="1291189"/>
        </a:xfrm>
        <a:prstGeom prst="roundRect">
          <a:avLst>
            <a:gd name="adj" fmla="val 16670"/>
          </a:avLst>
        </a:prstGeom>
        <a:gradFill rotWithShape="1">
          <a:gsLst>
            <a:gs pos="0">
              <a:schemeClr val="accent4">
                <a:shade val="60000"/>
              </a:schemeClr>
            </a:gs>
            <a:gs pos="33000">
              <a:schemeClr val="accent4">
                <a:tint val="86500"/>
              </a:schemeClr>
            </a:gs>
            <a:gs pos="46750">
              <a:schemeClr val="accent4">
                <a:tint val="71000"/>
                <a:satMod val="112000"/>
              </a:schemeClr>
            </a:gs>
            <a:gs pos="53000">
              <a:schemeClr val="accent4">
                <a:tint val="71000"/>
                <a:satMod val="112000"/>
              </a:schemeClr>
            </a:gs>
            <a:gs pos="68000">
              <a:schemeClr val="accent4">
                <a:tint val="86000"/>
              </a:schemeClr>
            </a:gs>
            <a:gs pos="100000">
              <a:schemeClr val="accent4">
                <a:shade val="60000"/>
              </a:schemeClr>
            </a:gs>
          </a:gsLst>
          <a:lin ang="8350000" scaled="1"/>
        </a:gradFill>
        <a:ln w="9525" cap="flat" cmpd="sng" algn="ctr">
          <a:solidFill>
            <a:schemeClr val="accent4">
              <a:shade val="48000"/>
              <a:satMod val="11000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>
              <a:latin typeface="Arial" panose="020B0604020202020204" pitchFamily="34" charset="0"/>
              <a:cs typeface="Arial" panose="020B0604020202020204" pitchFamily="34" charset="0"/>
            </a:rPr>
            <a:t>EQUIPE</a:t>
          </a:r>
        </a:p>
      </dsp:txBody>
      <dsp:txXfrm>
        <a:off x="90479" y="177481"/>
        <a:ext cx="1520800" cy="1165105"/>
      </dsp:txXfrm>
    </dsp:sp>
    <dsp:sp modelId="{0546F148-C8C4-4091-A41D-3FB065EA16A2}">
      <dsp:nvSpPr>
        <dsp:cNvPr id="0" name=""/>
        <dsp:cNvSpPr/>
      </dsp:nvSpPr>
      <dsp:spPr>
        <a:xfrm>
          <a:off x="1821554" y="185001"/>
          <a:ext cx="4722598" cy="1235502"/>
        </a:xfrm>
        <a:prstGeom prst="rect">
          <a:avLst/>
        </a:prstGeom>
        <a:gradFill rotWithShape="1">
          <a:gsLst>
            <a:gs pos="20000">
              <a:schemeClr val="accent4">
                <a:tint val="9000"/>
              </a:schemeClr>
            </a:gs>
            <a:gs pos="100000">
              <a:schemeClr val="accent4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4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b="1" kern="1200" dirty="0"/>
            <a:t>MAIS UNIDA E INTEGRADA.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b="1" kern="1200" dirty="0"/>
            <a:t>MAIS ORGANIZADA E COMPROMETIDA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b="1" kern="1200" dirty="0"/>
            <a:t>MAIS CAPACITADA.</a:t>
          </a:r>
        </a:p>
      </dsp:txBody>
      <dsp:txXfrm>
        <a:off x="1821554" y="185001"/>
        <a:ext cx="4722598" cy="1235502"/>
      </dsp:txXfrm>
    </dsp:sp>
    <dsp:sp modelId="{58249B94-723F-43CF-BD63-846E1D6B0C6E}">
      <dsp:nvSpPr>
        <dsp:cNvPr id="0" name=""/>
        <dsp:cNvSpPr/>
      </dsp:nvSpPr>
      <dsp:spPr>
        <a:xfrm rot="6942438">
          <a:off x="535220" y="3525240"/>
          <a:ext cx="790604" cy="58503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CCFBEE-5C3E-4CF9-B5C4-AE051A560B94}">
      <dsp:nvSpPr>
        <dsp:cNvPr id="0" name=""/>
        <dsp:cNvSpPr/>
      </dsp:nvSpPr>
      <dsp:spPr>
        <a:xfrm>
          <a:off x="351468" y="2018275"/>
          <a:ext cx="1906104" cy="1274428"/>
        </a:xfrm>
        <a:prstGeom prst="roundRect">
          <a:avLst>
            <a:gd name="adj" fmla="val 16670"/>
          </a:avLst>
        </a:prstGeom>
        <a:gradFill rotWithShape="1">
          <a:gsLst>
            <a:gs pos="0">
              <a:schemeClr val="accent4">
                <a:shade val="60000"/>
              </a:schemeClr>
            </a:gs>
            <a:gs pos="33000">
              <a:schemeClr val="accent4">
                <a:tint val="86500"/>
              </a:schemeClr>
            </a:gs>
            <a:gs pos="46750">
              <a:schemeClr val="accent4">
                <a:tint val="71000"/>
                <a:satMod val="112000"/>
              </a:schemeClr>
            </a:gs>
            <a:gs pos="53000">
              <a:schemeClr val="accent4">
                <a:tint val="71000"/>
                <a:satMod val="112000"/>
              </a:schemeClr>
            </a:gs>
            <a:gs pos="68000">
              <a:schemeClr val="accent4">
                <a:tint val="86000"/>
              </a:schemeClr>
            </a:gs>
            <a:gs pos="100000">
              <a:schemeClr val="accent4"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>
              <a:latin typeface="Arial" panose="020B0604020202020204" pitchFamily="34" charset="0"/>
              <a:cs typeface="Arial" panose="020B0604020202020204" pitchFamily="34" charset="0"/>
            </a:rPr>
            <a:t>SERVIÇO</a:t>
          </a:r>
          <a:endParaRPr lang="pt-BR" sz="1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3692" y="2080499"/>
        <a:ext cx="1781656" cy="1149980"/>
      </dsp:txXfrm>
    </dsp:sp>
    <dsp:sp modelId="{85D53C40-8BB4-4528-88E3-009DAAE666B8}">
      <dsp:nvSpPr>
        <dsp:cNvPr id="0" name=""/>
        <dsp:cNvSpPr/>
      </dsp:nvSpPr>
      <dsp:spPr>
        <a:xfrm>
          <a:off x="2295685" y="2085545"/>
          <a:ext cx="5139583" cy="1207159"/>
        </a:xfrm>
        <a:prstGeom prst="rect">
          <a:avLst/>
        </a:prstGeom>
        <a:gradFill rotWithShape="1">
          <a:gsLst>
            <a:gs pos="20000">
              <a:schemeClr val="accent4">
                <a:tint val="9000"/>
              </a:schemeClr>
            </a:gs>
            <a:gs pos="100000">
              <a:schemeClr val="accent4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4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b="1" kern="1200" dirty="0"/>
            <a:t>ACOLHIMENTO MAIS EFICAZ.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b="1" kern="1200" dirty="0"/>
            <a:t>AGENDAMENTO ADEQUADO DAS CONSULTAS.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b="1" kern="1200" dirty="0"/>
            <a:t>DEFINIÇÃO  DAS ATRIBUIÇÕES DOS MEMBROS DA EQUIPE.</a:t>
          </a:r>
        </a:p>
      </dsp:txBody>
      <dsp:txXfrm>
        <a:off x="2295685" y="2085545"/>
        <a:ext cx="5139583" cy="1207159"/>
      </dsp:txXfrm>
    </dsp:sp>
    <dsp:sp modelId="{285CCF2A-B887-45CB-BD03-5D94E92FBC0A}">
      <dsp:nvSpPr>
        <dsp:cNvPr id="0" name=""/>
        <dsp:cNvSpPr/>
      </dsp:nvSpPr>
      <dsp:spPr>
        <a:xfrm>
          <a:off x="1187694" y="3868139"/>
          <a:ext cx="1972078" cy="1152765"/>
        </a:xfrm>
        <a:prstGeom prst="roundRect">
          <a:avLst>
            <a:gd name="adj" fmla="val 16670"/>
          </a:avLst>
        </a:prstGeom>
        <a:gradFill rotWithShape="1">
          <a:gsLst>
            <a:gs pos="0">
              <a:schemeClr val="accent4">
                <a:shade val="60000"/>
              </a:schemeClr>
            </a:gs>
            <a:gs pos="33000">
              <a:schemeClr val="accent4">
                <a:tint val="86500"/>
              </a:schemeClr>
            </a:gs>
            <a:gs pos="46750">
              <a:schemeClr val="accent4">
                <a:tint val="71000"/>
                <a:satMod val="112000"/>
              </a:schemeClr>
            </a:gs>
            <a:gs pos="53000">
              <a:schemeClr val="accent4">
                <a:tint val="71000"/>
                <a:satMod val="112000"/>
              </a:schemeClr>
            </a:gs>
            <a:gs pos="68000">
              <a:schemeClr val="accent4">
                <a:tint val="86000"/>
              </a:schemeClr>
            </a:gs>
            <a:gs pos="100000">
              <a:schemeClr val="accent4"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>
              <a:latin typeface="Arial" panose="020B0604020202020204" pitchFamily="34" charset="0"/>
              <a:cs typeface="Arial" panose="020B0604020202020204" pitchFamily="34" charset="0"/>
            </a:rPr>
            <a:t>COMUNIDADE</a:t>
          </a:r>
          <a:endParaRPr lang="pt-BR" sz="1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43977" y="3924422"/>
        <a:ext cx="1859512" cy="1040199"/>
      </dsp:txXfrm>
    </dsp:sp>
    <dsp:sp modelId="{E372440F-0B17-46A3-900B-E95FDB51298E}">
      <dsp:nvSpPr>
        <dsp:cNvPr id="0" name=""/>
        <dsp:cNvSpPr/>
      </dsp:nvSpPr>
      <dsp:spPr>
        <a:xfrm>
          <a:off x="3231782" y="3940777"/>
          <a:ext cx="3385628" cy="931716"/>
        </a:xfrm>
        <a:prstGeom prst="rect">
          <a:avLst/>
        </a:prstGeom>
        <a:gradFill rotWithShape="1">
          <a:gsLst>
            <a:gs pos="20000">
              <a:schemeClr val="accent4">
                <a:tint val="9000"/>
              </a:schemeClr>
            </a:gs>
            <a:gs pos="100000">
              <a:schemeClr val="accent4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4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b="1" kern="1200" dirty="0"/>
            <a:t>MAIS PERTO DA EQUIPE.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b="1" kern="1200" dirty="0"/>
            <a:t>MAIS E MELHOR ATENDIDA.</a:t>
          </a:r>
        </a:p>
      </dsp:txBody>
      <dsp:txXfrm>
        <a:off x="3231782" y="3940777"/>
        <a:ext cx="3385628" cy="9317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FDADDC-0FC4-4837-A337-C4CC27F0D301}" type="datetimeFigureOut">
              <a:rPr lang="pt-BR" smtClean="0"/>
              <a:pPr/>
              <a:t>25/03/2016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288328-AFC1-4FBB-AE47-0AC007346C9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6060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88328-AFC1-4FBB-AE47-0AC007346C9D}" type="slidenum">
              <a:rPr lang="pt-BR" smtClean="0"/>
              <a:pPr/>
              <a:t>3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88328-AFC1-4FBB-AE47-0AC007346C9D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72462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88328-AFC1-4FBB-AE47-0AC007346C9D}" type="slidenum">
              <a:rPr lang="pt-BR" smtClean="0"/>
              <a:pPr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8177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6804248" y="630932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fld id="{318D4488-DD05-49B7-B71B-2ED1F930249C}" type="datetimeFigureOut">
              <a:rPr lang="pt-BR" smtClean="0"/>
              <a:pPr algn="r"/>
              <a:t>25/03/2016</a:t>
            </a:fld>
            <a:r>
              <a:rPr lang="pt-BR" dirty="0"/>
              <a:t> (</a:t>
            </a:r>
            <a:fld id="{F0FCE24B-132A-44F1-9D5F-3FE6802DE6FE}" type="slidenum">
              <a:rPr lang="pt-BR" smtClean="0"/>
              <a:pPr algn="r"/>
              <a:t>‹nº›</a:t>
            </a:fld>
            <a:r>
              <a:rPr lang="pt-BR" dirty="0"/>
              <a:t>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/>
          <a:lstStyle/>
          <a:p>
            <a:fld id="{318D4488-DD05-49B7-B71B-2ED1F930249C}" type="datetimeFigureOut">
              <a:rPr lang="pt-BR" smtClean="0"/>
              <a:pPr/>
              <a:t>25/03/2016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/>
          <a:lstStyle/>
          <a:p>
            <a:fld id="{F0FCE24B-132A-44F1-9D5F-3FE6802DE6F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/>
          <a:lstStyle/>
          <a:p>
            <a:fld id="{318D4488-DD05-49B7-B71B-2ED1F930249C}" type="datetimeFigureOut">
              <a:rPr lang="pt-BR" smtClean="0"/>
              <a:pPr/>
              <a:t>25/03/2016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/>
          <a:lstStyle/>
          <a:p>
            <a:fld id="{F0FCE24B-132A-44F1-9D5F-3FE6802DE6F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18D4488-DD05-49B7-B71B-2ED1F930249C}" type="datetimeFigureOut">
              <a:rPr lang="pt-BR" sz="1600" smtClean="0"/>
              <a:pPr algn="r"/>
              <a:t>25/03/2016</a:t>
            </a:fld>
            <a:r>
              <a:rPr lang="pt-BR" sz="1600"/>
              <a:t> (</a:t>
            </a:r>
            <a:fld id="{F0FCE24B-132A-44F1-9D5F-3FE6802DE6FE}" type="slidenum">
              <a:rPr lang="pt-BR" sz="1600" smtClean="0"/>
              <a:pPr algn="r"/>
              <a:t>‹nº›</a:t>
            </a:fld>
            <a:r>
              <a:rPr lang="pt-BR" sz="1600"/>
              <a:t>)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769917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50000"/>
                <a:satMod val="180000"/>
              </a:schemeClr>
            </a:gs>
            <a:gs pos="100000">
              <a:schemeClr val="accent4">
                <a:lumMod val="20000"/>
                <a:lumOff val="80000"/>
              </a:schemeClr>
            </a:gs>
          </a:gsLst>
          <a:path path="circle">
            <a:fillToRect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Data 27"/>
          <p:cNvSpPr>
            <a:spLocks noGrp="1"/>
          </p:cNvSpPr>
          <p:nvPr>
            <p:ph type="dt" sz="half" idx="2"/>
          </p:nvPr>
        </p:nvSpPr>
        <p:spPr>
          <a:xfrm>
            <a:off x="6804248" y="630932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fld id="{318D4488-DD05-49B7-B71B-2ED1F930249C}" type="datetimeFigureOut">
              <a:rPr lang="pt-BR" sz="1600" smtClean="0"/>
              <a:pPr algn="r"/>
              <a:t>25/03/2016</a:t>
            </a:fld>
            <a:r>
              <a:rPr lang="pt-BR" sz="1600" dirty="0"/>
              <a:t> (</a:t>
            </a:r>
            <a:fld id="{F0FCE24B-132A-44F1-9D5F-3FE6802DE6FE}" type="slidenum">
              <a:rPr lang="pt-BR" sz="1600" smtClean="0"/>
              <a:pPr algn="r"/>
              <a:t>‹nº›</a:t>
            </a:fld>
            <a:r>
              <a:rPr lang="pt-BR" sz="1600" dirty="0"/>
              <a:t>)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72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115616" y="260648"/>
            <a:ext cx="7200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latin typeface="Arial" panose="020B0604020202020204" pitchFamily="34" charset="0"/>
                <a:cs typeface="Calibri" pitchFamily="34" charset="0"/>
              </a:rPr>
              <a:t>Universidade Aberta do SUS</a:t>
            </a:r>
          </a:p>
          <a:p>
            <a:pPr algn="ctr"/>
            <a:r>
              <a:rPr lang="pt-BR" b="1" dirty="0">
                <a:latin typeface="Arial" panose="020B0604020202020204" pitchFamily="34" charset="0"/>
                <a:cs typeface="Calibri" pitchFamily="34" charset="0"/>
              </a:rPr>
              <a:t>Universidade Federal de Pelotas</a:t>
            </a:r>
          </a:p>
          <a:p>
            <a:pPr algn="ctr"/>
            <a:r>
              <a:rPr lang="pt-BR" b="1" dirty="0">
                <a:latin typeface="Arial" panose="020B0604020202020204" pitchFamily="34" charset="0"/>
                <a:cs typeface="Calibri" pitchFamily="34" charset="0"/>
              </a:rPr>
              <a:t>Especialização em Saúde da Família</a:t>
            </a:r>
          </a:p>
          <a:p>
            <a:pPr algn="ctr"/>
            <a:r>
              <a:rPr lang="pt-BR" b="1" dirty="0">
                <a:latin typeface="Arial" panose="020B0604020202020204" pitchFamily="34" charset="0"/>
                <a:cs typeface="Calibri" pitchFamily="34" charset="0"/>
              </a:rPr>
              <a:t>Modalidade à Distância</a:t>
            </a:r>
          </a:p>
          <a:p>
            <a:pPr algn="ctr"/>
            <a:r>
              <a:rPr lang="pt-BR" b="1" dirty="0">
                <a:latin typeface="Arial" panose="020B0604020202020204" pitchFamily="34" charset="0"/>
                <a:cs typeface="Calibri" pitchFamily="34" charset="0"/>
              </a:rPr>
              <a:t>Turma  9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3534529" y="6165304"/>
            <a:ext cx="18085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Pelotas, 2016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144016" y="2219380"/>
            <a:ext cx="89644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MELHORAR A ATENÇÃO AOS USUÁRIOS COM HIPERTENSÃO ARTERIAL SISTÊMICA E DIABETE MELLITUS NA UBS VILA CRISTINA, CAXIAS DO SUL/RS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942256" y="4100888"/>
            <a:ext cx="4878259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Julio Alberto Pierret Acosta</a:t>
            </a:r>
          </a:p>
          <a:p>
            <a:pPr algn="ctr"/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Orientadora: Cristina Dutra Ribeiro</a:t>
            </a:r>
          </a:p>
        </p:txBody>
      </p:sp>
    </p:spTree>
    <p:extLst>
      <p:ext uri="{BB962C8B-B14F-4D97-AF65-F5344CB8AC3E}">
        <p14:creationId xmlns:p14="http://schemas.microsoft.com/office/powerpoint/2010/main" val="1813996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MSEhUSExMWFRUXGB0bGBgYGB0aGhoaFxgbHh8gHhoaHSggGh0lIBkYITEhJSkrLi4uFx8zODMtNygtLisBCgoKDg0OGhAQGy0lICYtLS0tLSsvLS8tLS0tLS0tLS0tLS0tLS0tLS0tLS0tLS0tLS0tLS0tLS0tLS0tLS0tLf/AABEIALcBEwMBIgACEQEDEQH/xAAcAAABBQEBAQAAAAAAAAAAAAAFAgMEBgcAAQj/xABCEAACAQIEBAQDBQUGBwADAQABAhEDIQAEEjEFIkFRBhNhcTKBkUJSobHwBxQjwdEWcoKS4fEVJDNDU2LSNIPCF//EABkBAAMBAQEAAAAAAAAAAAAAAAECAwAEBf/EAC8RAAICAQIFAgQFBQAAAAAAAAABAhEDEiEEEzFBUSJhMnGRoRRCgdHxFVJi4fD/2gAMAwEAAhEDEQA/ANfK4SRhVCNKwZsL97YbqZlFYISNR2GOiyFHpGEkYdIx5GDYKGiMJ04djHhGDYKGSuElcPkYTGDYKGCuElcPkYQRg2LQyVwkjDxGElcNYKGCuEFcSCMIIwbFoYK4QVxIK4QVwyYKGCmEFcSCMJK4awEY0h2GEmn+pxJK4SVw1gIxp++Emn64lFcJKYNmI2g+n6+eENT9Af17YllcJK41mIuj0+mPNPviUVwkrg2YjfM/T/TEd8/TDimai6zsvX88SeIOEpuxOkBTe34TaTsPU4yWtxREzQq/xKhVtWh73G0z2EXm0m+OfNxGhpIeENSZrN/TFQzXi8CsECSNYWfcwbgHv+GPeL+I6eYoFEDIxImSFgdeYTEfPAng2X82oEWmlSDqOrrPYzb3398Qy8TrnGEHsUjjqLbNE0eh/Xzx2j3/ABw6qWG49JmMKCev5Y9CyAxp9f19MeafUfr54k6T3/DHhX2ONZhjQfTHYe8v0H6+WOxrAGuFZ8plkauw1BVm8mDEE3J6xqOHOD8VpZo1HpNqCEKbQQRJ6/3oxhHEPF2ZR0MxTKAKLGRpEzOxvYdLR1xZf2W+JwmY/dwo8uq9yfj1EWJPX4TYWE77DHl6tzuo2WMJjDkY8jD2ChsjHkYTm62hSbEwSASBJAmJOMl8QeLMyaxaWohSdCrqk2AC6lMHmkmRHxX6YnkzKHUKjZqGcz9OkCWYSIlQQWuR9mZ6zgZkfFmUqsUFUKdQQayFDsfuX5r297YwzjFYM5qVGfUxOoqgDGbzFgbifpjkfM6BXpuQqsSh1oDJ+IinOrsCdMXHSMTXEN7pD8s+jCMJIxiPDvGGcqvzZ7yj9pnjSCDI5VT4Te8dQDA5sbLwnzDRp+aVNTTzFTIJ7j33+eOiGTURlCh4jHhGHimEFcVsRoaIwkjDpXHkYItDJGElcPFcJK4NgoYK4SVw+Vwkrg2ChgjHhGHyuElcGwUMEYSRh/Tjwrg2ChiMJIw/px4Vw1goYjHkYf04aZhcAgkdJ/UY1moonjviraxRQ2Aup+0SOxFwogyJ9IMYo1Wr5hBUrTIuZGxEXsJHTbvGLL4p4mK1XUUNKpTtpMBiehDQPl3n6A+DIq1m1pqCz5iEiCoMDc3g3juMeTN68r8HZFVEjUXYodYhpkMFG1rQ25/G30k+HuPClXVhePi3v3uBO56+mIfH8xSLfwDoFpWZIsBv16e18SfC+SZa6V/3d6ijlT4YNQnSpMm6T/LC4sbc9vqGXw7l34r4tSpl5ouUqEwQfiA9DMe2Cvg3P+dl5L6mViDJBI7ev1A2PbGYeKeN1MwSSi0aiMZRR9kbS3VrGffoJi7fs64RVVErmuCrLekPXbWerDue/wA8d2GcpZHe5CcUol2jHRhzTjtOOyyA3GOw7px2NZj5u/4iWTRU1nYDmGyiALqdh0BG+NN/ZjwXKitRdjVqVCSBTWnalF5qPIPtAj0xlwYOwD3FpIN9u5nePwxpngXwxmqlbXlsw1CnY1FFTmYSSIUTAlQDv8XW4x5kGeizdSuIfEs4KKF2UkDciLe+J4xVvHnFVo0SCpM9eguB3ue0+/TAnPTFsRlL8U+IkqOBcQTHMCCN+wMTIkEgdhfAfM8TGgfCV3hhABPSATe3ztis8bzMsAE0rHLzSSGMiIAnYQLbfPAnNZ5tC6mkkm4NzEfU+57AdccTi5O2PFtLYvuUZKpM01I6Equ/uLHacPDhVDpRpj2UDb2GAXhTMPpZmBievt73/DBhuIwRaQRIjc+w9MMpKKpnXCaUVYl/D+WO9IfIkfkcWHg3E3ytMUqIRUBJjSNye++A9POo2xn26Y8biCgxv6i/5fL64dZEt7GfLfWi1L4sr9Vpn/Cf5NhweL3i9JD2gkdfWcVinVkTf5iMMZipcfP8sUWSXkWWLHV0Ws+NiDDZcD/9t/p5f88OjxrT60XHsVP5xig+dUYArEf+8zt6bj3wxmWhWYsd1BuAJ1A7kR1/U4pzJLqzm5cfBoyeN8ud0qr8lP5Nh5fF2UP22HujfyBxkpdu7zH31aTH6E+uJFAsTqJMX5SB6dR8/rjmlxeSPgKwQZrC+Jcof+8PmrD8xh+nxjLttWQ/4v64ycnE3hzb4fHxkpOqG/CRfc1Bc7SO1Wmf8a/1w4GB2IPscZ1OEGkpMkCYjHQuIfgD4JdmaSUwkrjO0aNiR7GMODN1AZFSoPZ2/rhlxPsI+Cfkv2nCKrBRJxR24xVSZrVLes/niDxHjlZlCmrqvMcuwvuBIPr6E4WXGxSJS4Vx7lyfiyhwOh22Exvc2jaDN5PbFU8XulKs1bLVP+YkBxNgAJJg2b7Ntlud8CDxFlYM7GRAJJ2m4gj3sNrYdz3HadUsHAfSRYbBoIJPXUZ3FpIHScTfFa4sVQpgDOcS1v5lZYqtaTykhr6o26/jiNwfIVM5mHpK4VUUtqcQo0/Tf3AtOJvH8+HJlQSY1Mw1bCPtXHT2tivcC8w5nTYCGLXIXTEESDIBmN+uOfDUp6qKtbEbMZcNUZQ4ZgLBRMmYgEbx39D2xZPDPHnylCtlH1qXIKOpshG6g7QQJlT9o4r2YHkVGNM6WCgQDNjvfrv+oxLznGlqU9CKJZVHPuGFp1bGd729sXg2naNJWWLw5TpZ8vlyqjMMGapV0ySoiI5R3HY4vfg/wjT4ctQiqXLxqYgKOUmLSY379MZP4YfOZWuHpIA6ypm6mGAZWPU3FpEC+Nrz3ECtP+It2SYjTci/U8u83t6746ceRJb9UQyJ3XYJgjuMIzFVUUu0wN4E/hiBwCujKNLF30jUxXa1hIsPYdZxI49ly+XqKoklTbrbt64vrem0SUd6IC+JqBuNZHcL/rjzGY5nMsjFLqQbgBbE3+0J+uOx5v8AUJeCvJGPEGQ/d6ihMuuYR4Wm9OAWMSR5a6mVoneZg/ITX4yKLNSqZZ6bfaRywZdiOUwQdjPY4VluJGnpqBlLBpAa56+mx2wL8R5tKzmqEVCzHlUsQBb75J9r22wkG3sztWRlso/tIcIF87Mrp2iq/sAOfYes/PEqn4q/e/jqVahBCrqZjd+gUklmMGIj5RjM0WSALkmB7nFjfJpQSk1MF2JYMVgnSQfhiRqEG/Qj0nDTgmqszntVII+IKygAhgQwI0trJ3IJna8A739IAwJydVXddbAfCIgQYuRNgPfBXjXDzoVt5QEWiIsNtoiP0MC8mEVgdMEEQJBnadxMe5AthFtEmi4U8yzSD8MD0iLT2kx3wmpmIFixB6QZafW8CTMdQPmYdesVAMxImxBP4GPx9zviCM2S45oMjSCZ20wO0WjtE/PmUWwN2HMnniOkETcwPx7CBbCMzmidUgaZusgEz39LfniN5riNWmYg6LxG/uzR07e2BuYrK5Yy3UCLi3WIufnbvjRts2plny2Y0pIQCb6QVBnoItv09j0vhNXOsRIH3iI0uCFIUkaWE8xAHczE4qNPiGn4APlb3tN/fEuiWBIZypAWASI5biSVgCfsRHLfHQpNLc6IZFVSLEz1p+EGNX2T9hgrbMdmYD54S2Yq7Gne/wBlt1bSeh2a3vinZnjmZRiAREEAgC4ZtTGe5YTI7WgYeTxjmQTKKZ1yNJH/AFInY7SAY74amynoLC/Y0lET6bEA7r0MD3wyTT2KL6ww6H3HXEJf2gVvtUVO0/EJ5Yf5vAPoRME4dH7RTHNlwTG+u2rWGJgoYmAesNfqRifKfj7m9HkJpm7fAfTb/wCsEMg9piMAf/8AQqJN8ohF4uNxOieTpJ9tVhaMOr44yMicmAtphUJA0kehMGADYnexsXVr8oVpX5izeZj3zMAqXjLhxu1J1mLAGxMA3WoLCJ29uuJlHxFwtv8AuMIm+qsAYM/6AbxOxwdf+LHr3QR8zHorRf8AlP4HEdeLcMNhmB2/6jC5E7teL79IA3meTNZA2TOCSLS6nfbdZmdxuO18DmLw/oHS/K+pCz7tpYyPUjtcAQPU/h8sCaWYqOJYgc0WAm4MyL2M9h09TgvxHLpBC1wT2YQpA7gx0vab2mRgByaxeACbFegkX3nrYA4i9L6HFli0x7NZznJ3J7gd52I9/wAcRtZU6hTA9T2UXkkz3t6+mHM7myCCb3DKTsepBiwuJ6DEKrmwyi8H7xHxT0GxEbb/ACxkiRF4lmGdhKaBAgTcjvGnebx/vhFKWcInLqMM5kEydojf02tPfBdOA1PINREBJvJaDpjVyrfcXtG204Z4fwbNnQujkDFgdSNpJHxQG1dB+eKxcUUeOa7EDN0V1uXblYKJmLsN/UAnteTh2nwVQSFYu2pSjnSBv1GpgZ9PT2xOTgdfUTV1BBJVohge4LCG6nf54L0ilNtaoL2OrmJ02EGN+n1GEeVRWzFewxkMtWAhTUIBJLRddIBtA9OvrOLJSrFkAqFi5MMCQBBAMljAGxkdfzDfv+gvygDSG1AmGG0hZvv095EYF1+LIXpOIENMATEEfM2uCdjgY8m9+SbVmx8AyAprcSTcNvuNgSB+AjA3xZmM3Sl6TAJEyBOnT1II6z0IwL4N4lqVWE/9JPtmooMk/wDsw12jYW7GRgoviiisrUqLUUgkkQ2qSbaYsIgEnf649CWfG41dImoS8Gd18xUqsXZCzNuVSAT6Am2OxfKninh7GSxUwOUosiBEW9sdjn5eJ/nKeoxCrTEg6joPeJsfQ/qcDcxTuY26e2DvD6LkBTTmmXMmDY6TaenePTER6IQqN5nfsR1wE6K0McHJRtagNYjeIuJN/T88W2tR1UqRZ9NpaF6HYEttY7j064HNmaRVW8mmoOsFVBH3b7z3F9sE8rQmyuVCURC99T01u3a4nb8MFPVuZjNTNaqbUzfS0AA7QTJMi8C30wzUyADABtSSNIuAZ31QbWg2PSMIz2aakASdTqQBDcum4sRFhAFx3viTWzKtTVl06hvudJgn4jY7GPUzGIyvsB7HNTEcttPXUxU3At+F/TsMB8/8bHmHsJn3AiAfT1wUp58qCCDbdgTEQbAx1k77nvGBdbMFULC6kXPKbz0JmLdvrjY0+4EO8NzAQ8wZmvHRNiJJPYnaMRXzj1TCCAB3jSIgn2/riHmHYSvwk3I/IeuGaFQifXf5emKqC6mocpViDbp+txvgic007kTEkYFtVMzPbCxWwXGxls7JuaQfELL6/wCwnDAw3mqwKQQMC8aOOyqytBJQZG8zftGHiMCAxHXCxUbufrhnCzLLQS0DCTSHYYco05UY9NLEi/Ul0OHqcs76Rq8wAGOkAnAo5de2LJTGnIiOtb/+cVdsyfT6Yo09q8EU0rsX+7ribwjJIWYtNh+Jt88QaFYswFr++D/CMoAwZiIjqP1ffbvhJakmaTjptE7ywFHLMKDAJ0wRy7mTbb6zj2s8wHs33oi83BHXff8ADEhJVg41SNiD3v0Mieg/HDdNBU1loM7AAWgyZYx9k/P84o5ga7SVUabsDvE/M22x2dcBQVEH7RsN5nY9Da0fTD2ZzYJK63blgyBYTvJO9vyueojPV9bFrLFiAbW2I7fX1xRKzCszxfMgKBmHZVgKsyAASeog7+sz2xP4LxzMKpC1DrJAWyC4NtzJ36j8LYEM1r9evrh/gZ0VrkgQb7H23jqN5w0ktPQfXLyWnJeI8wWKuZPdkFtRABAAgab9QYPXfEnNcYNUEMAqgwoFrA2k/K0+nyBI3MQq8zTeBJA2Aj2/2wpqrKZJgD/Ywb3+eOVwTeyA8kns2Tq+bMEgS03GmBB9IH4d8DnqCow5AdRgGTHKe4232jDGYzqzAkbgeq+3fphOXqXkkAEbkwd49/ptvh1CtxCxLTVbadKwYJJCyRsBvuR1xOzPFMtTCeWCzsBq8wLpDTJhLlptBLet+lb4hxIKpUMoIJB+1B2sAfQXGGclnV06tZDWgsFvIvb3EXB2mZMY0IOrYxop4ilv4KA6RIVNInSJhel+mOxU2z1ZoPmAWAAk2AAA2WNgMdgakFSQWy/hXQNK1DctugJ5p6yP9cNt4WIIcMDE2K7zHZvf64tU46cek4RfYFsCcI/Z62ZNQrVRGLAKkEAAyWZhBkWAAEXNz3N8X/Zm2Xy+Yq+ersaYVU8sgfGsAnXtIF4xY/Bl6jjaV/kf18sC/GPiujlKJo5moy1ajKwQhmOhZvtYSIwmiMegaMir+GMwKRVgkKZkNsvXcCO/yxB4W5qBgiEgAmTAsLEjvuP1ONK4XxWhmqL1KRLlTBp6Dq0gAuxH3Qp9Z9MVvhNL93rnUihb0wZusNeD9oTHX6zhZRjY+9blcrpVprJVlkyNQuD7H+eI1PNQGW0GOVhqvETfrb9RjReMcJSsJ0jV3kiLenyxXc34U8umWDajILe0i4uBYajfA5dCIqNdSdhIEQQLfr+mIYEkCY9/540JuGKcmgAAZlpgnrqbSB+JJv64O5PIZKhSqmpSpMUUOvmLqUQ0fDtu4HeNR7nDKI1GQ01JMAScEqXC30aip9IB/pf/AEOEZgF8yqSi88akshGrcRHLGDnHcpUoZpngxT5kAJi15I+6B7iAcBjRQIpcJeqCwA0ieombXC7tHWNpwV8IZvJZTMV0z2UNaQESVD6D15CRJa0EGR88aL+z3whSz+X/AOIVa1Ra1UuNKlBSQISk6QtrLsNNsULinDGGYNbVpYVAyOgkjQBBO1pE/LFYwTS09RJPrZF4/wCG6RWpVopUy5UgrQqqZamVBEMSSHHVTO4g9MVJKRs0GJ3i31xo/E8rV4i6/wAR6td1XUgAnzADIgfZiCD2EzgD4n4DmMoRQrpDKtoIZYF/sTcA364VLwO0DaGwjD+YpHyhUDLOqGDEAxbv0uL269sKFApysACPWeuCPGPDubp5dJoOUzDI1Mi4J0M3a50sD6c3yRwoZTvYVmkK5SmrAg62kH2OKYx2udsahkODtm3yOUraqLVNSsSLjy6ZJgTf4flOBuZ8B0VBZq5QTu0R7XIw+klqspGQEuPn+WLhw9wQE5VOne8nY33j2/RczvhH93ou6Pra1yIIB+7c7/ywJ4fQ0UQ9aqKZZiACGJIEXOmTFiJ7DE5RUm0M09KDbrqhD0kTEACRff37zpGINSr5YLTd2m8AE373kDTBJiWwRpcEqMgKVKbAra7QexmNuuIXiaiKKhWuY6GPYBY2+d8T5bWwkVYB8lmJdSFHeQLyI6949BvhhqBUwbEC0jTMDsbR64svhyjUdFgqIIBJUFSeZTMCTCuN+x9Bhjjfh2qKjikVqJMqwYCZPVWIYRO3phknZgSKy6SrSpO5H9B6gYaoSk6WEGxg3O4+nWPaekEsjQrZaqtUUDVCsTDGzA9CVIPT9bYZr0PtCmVZidSlQqAsdlC7BensLAC5caQBmlmisEQCBYje/qPyxJUhkY783RdrGIJE7AWk4i1Mtyg3jmj2HrHt0GGhnNKBNPWbjuP9r727YRwBR5mqxgX+E7QB677z7jDtDNIJKBlIupeGnoUIA2IJv8uuItWkWBfSdIP4np6nDfkMpAYQTsDbfa+2GSCkTKeqsVpKB8QuBMaj06+w9N8FcvkEpsnMKnTSAWuQDt0N/WNLYj8Jz2ldBRWKsLNvIJta4PqGBt1xoPgPgWRzAJrsqu5J8vnpskTHlsHCmRBJfVOojpdW18L2N1K75oPxBgeoAYi3qBjzFwzHgTLMzH9/oJJPLzvA6c2tZMXNhc47EeX8gUx7zMWDw74fbMqahcIgMTEkkb2kWuMUQ8SH6NsaT4S4TmlorVXMLSWoA4Q0/MswsTzDSSI29Jx6T6BRL4Pw8ZTM+W1RWNVZQbMQjCeW+0j8e2M4/aP4YzGbqtmBoZfg530sNBjaLjmG3r2nEvxpxSrl8wBVbXm6RFSjWUGEUxA0j7LQ6lNoafXEGvxuvxKrTzFRPKNNdBUKRJJJ5dW6kEYEIqcqYzbik0gH4ZytSijU9YRoai17XqEtftCUz7NiJXWFdRPLzLP3ZmNrRzfLTgrxLJsjtUGzuCwjZyDeQeoXb/0wI4tX0IWt90z2ax/PEJJJtIor2ZdBUkThDX5YmbR74F0+JrAEkEAb+2JXDq5rVVp0gzuTYKJNrz2EdzirWxJPcg0KmpcusbIrn0IAA/Gcd4lzlMZYU5DVaryR9xKe3tqOoz2p+uPXpNlz5VVSlRAqkMI+BQPmCZYf3sJ4p4Vq1adPMUlL06sh26IAVU/iWA79t8KroptZVk4JTNGmRPm1GJVhJhAAANP2puSN8abxDxYTlqdSmKCVmZsvVanADhGOoKCJCuCrjrLR3xAzHCNdNaVPlaNIJJ69Cd49MVUcMq0MyuWqoUKvrZT0gbjoQbQRvi056ZRSiLHFqTuXvsFfEzEUkpee9CkS000nS4I2KAgEbEzb3nEp/BWYp0Keaq1FdYHINRcByFVmncklbDuMRvEGSaoqkCYBAUG7O5AUD5xfBbi/G85QFHK1V1JSMNVp8xrGilgAYgB9DE9dIiNsbJNX0NFO9mGOEeETkqH7yDNaqZqBioNKktMl6YaYIFQczCxhe16flw37uCzauc6byAp6T2kTGCvjHxE1XL5bIpKsoh4JhlAUAt3NmJ/1wI4260aCLeOkAn4R/rhoTelxXRCPEtXMb3f0Ks7rWqjVKqoio1phSZK3uTsB3I6TjXPD3H6wyPlkooKkU00zpQsRGqbQpgW2AxidGkDD6vlB/RxHocRr0minWdd7BjBP93Y/TCY61W0PLpSNNynCc5mK/wC9UyyCmK4FVtQUF6LooDR94gW2nAGn4edspW1BnTzA6vHwqoIYgk2ElJgH4hO2NN8MmpWd8sjEU1WlTMi4AUGpF4uOvdcWLxNw6llkp16NOmjUAVVY5GR/iRlFiDczvInEsqXVSsbG30lHcy3wtnFTKio6T+72QPs2g8reojp6RitZo/v1X4EBZiQEAWTBsYteMW/xVny+VNTMAB30hFpEIAkaiNJQwBInvgB4EqrTqJVILGlLwhWS8iLzt6W643pbZzR5jknez6Ii8Gy+cpZxKDBqaGpTpNScHlFRlBIU/CQG1DvONI8e/s5SsGqoVpaTyhmMRHYAkyZPzOLD4W4vls7VqZk0SKtJQf4hl6Yg2g3H2iDtDDrgH4g429chhABgQZ6T2F92w0Man16HVqceiK43D1y9OklPm/8AJ2BJ+yTpJ7/Dt7YXQy2t1W/MQLCTc3i2JdFiy6XjUQNp3ieovcb4sn7NyBVe3MVN46KVm/S7C3X5Ytn07VsRin8zMuE0qrGoHIZQ8JYBh6NFrSPxxfONeDh5ahliAFDiDcAb/oH1wW8SlP3qnSp0USKmt3VRLMg1c2wgmJNybYM1BpuW0FhZhzUqlrTOx6YrihoW+9+Tk4mdy9OzRkOZ8Jsp++JB7bTsLRvOA/8AZR2U8hDEnZZteAe/9MbTnMrSSBUyy7WemSoPra2B9fhOTdS6htQ3SoS3XcXgDD/hsMt919GiH4vJHZ03+qf/AHyMtrcNqU6LBkY6VO6kWIjt64ezvhWpxZ2qZemqmFDOxK06cCW1NHMelgTcWwX8Y0jSp1aqlVXQuhNPwsp+KZsDMERe3bGr5HhyZfhwpLFOKUk9nYamJjrqJxxcTw7xy9P6Hp8JmU4fP7fwYBwjhhoqadVAKlNipPcA2IPURscNZzirpXWkiSCQGN/tdoNo3uD8sXDiYXy1YlUqFlDA7vAuyzcDv3+WBb5Gn5ocICwEA3n6bHr0tOEwx5kd+vcrmgscml07HvnN94/XHYaY3x2M4LwRCf8AZzKO0qrKv94mfx2+eLXw7idXL0hRWqdCjSkgEqo2ALAmO0zGKouZzYQxUA9ywJ/zoBhzLZjN9atF56eZQBHvqjHNv/cdSrwSs14Yy1di9V6up2lqjVCd7TJ7D6RhyvmqZZqiMppLJDAgjSOsi22BvFs1m6VGrVeFQIQTrotYiLaGJuY2GMo4dQlgCJBp1GIG8LTc3+k46eHk4xe9kslXsjQRxr94ohyoUNUMAdkFpnrz4TluFJm2NCozKpvK78t/5YG8MXTlMvpYGQxY9naowCj10oPrglw93WoSiksu40s0Bh1CwbjEZt26GiulhX+w9OJGZqCB91f5nBfwfwtslmVrU6prswNPyQqqxDldjqsQQDJtAMxvgeOP5kCNCwe9Fx+bYayPiGrSr06xpTp1CFLrIYRsbSJscTjLJe7KOMK2RdPFhpVtQq8Ocv8ACKpqUabwuxVvMmBJMQR3GAOR/aTRyuVOXq0ZSmoRdPxNy807qW1TzSA28DEXjfiv94Kny6iqgMaXEmYJJBRu2Mlzmcass2EQR0gSBA9jjrxO27OeaqqNDTj/AO/TTyLvRqgzqqBQAgFz9rqVHe+AHHPHJbO16xphyxAB1EQqiABY2sDfD37N80tOnn1dHqCpSRIQEkamaWmDpgTfvGKdxbKAVyqTpZuXVvBOx9Rgyk3ksa6gWHjHGatXMZfytSMdB8sN9vVKzsDuu+CLcXzj5qatFiuXIQ00GzZiAJkm5MRgHma4o5umzKNVLMy+x5QUgeoGl/ri9cO8XZdMzWqlAaVUKDpDa1ZFYK55b3PqYEXwkpPUaK2K3V4uKGZdszTqKzbDSDCzHcSLbicO8Y45SrogpkmCZlSOkAX3m/0wL/aFnkrVwaQJRF06yI1EmbA3AvF974e8G+JzkxUVUV1rIgdWmJTWDseobFNbjHYFanuO5erCgCnT99JBI6gkESOmEcOz9Kg2ZJpw4aeUbK2yrqMgTO57XOCHCvF2jIJkinKAQWDMrSXLyCpBBk+uJv7Lclla2dzGWzIFSnVohl1EqzNTdTpB3kzJgiy9sThN29jSiqNU8F8RovlabpTlyzOAqyxd1DTPTkqKJPS3TETj3iinWf8AdabLUJuFVgSAN2e0IBcXI3jc4Dcd8Z0eC5g0Kaa0qKJWnE0AgARLmGMEm5BA098D/Cni/hSZfNUswPJ/eKz1m1ozF0qQyjVTBhlkiLQRI3wY7ILa1FH8YcV82qaaj+Gg0r06Tqj1mfYjDngx4qBCBoZ6eppjSC+kme3Njzx1nqVaua1FSEqMWEiGuAbj5/gMXX9jHDctUy2ZNZUqszrCNc6VELbcQxa/riiioRJyeqVhfj3iFKJzT5amg1KqElWlgJASDBVVlrep9sQsmk0xq67/ADviv8Zf/msyhcGmK6Lq3u3mEyRvBUgnpGLbxLL06IRTVpliJKhhyjp19MNgfqlb+X0KZPhjRXvEOael5IpnTLGTANgB3B7/AIYsf7OOMU1r+W9Qqz/BtpY6TKmbyYBEblfqJzOXy9aFrBX7cxEf5WB7YE+KPCtBMnVq0UZWVdSkM5gqQev4ddsRzZY8zSwqDcU0XTxJxanls4Q3MalPV3ZVLRqg9yrD5HE7hXGQwmmy1U2ZD0nuN1Nu2Ms8LcFp55a+YzFSqzeb5YIeW0qqn7UkjmwXo+EqFNg1Ktm0K7FaiKRHT4J+WLLjoxemSs48nAvI9cHTNAocVamSEst+U8wg9IJx7UVa1MmlRIqJElTyn/CevyxX8hnBGh6rVezMq6vmUAB+k+uCSZ+ll0PmuUDwoYxEtYcrW3PUjHQuLwyVwdS99r/c5FweaMqybx9t6/Yr3i3hdbR5dVCnmOlME3Eu4G4ONJ8a6xlG8vRqEaQ86Sekx23+WKrxTiOWzL5ai9dWH7wjNqGkRTVmuTywSAInrgl454fQ8tLMJvKuwEC82Pt1xHiZyyONrt8j0OExwx9H9r/YrGUTJOpQorZjarUeoSQ0STdhoHWIA98ZTx7jCnMFQ+qglU6Sl9YUwDPY+nQ4C8SqipVeoZ5mJEmSF6D1MQJxBZxtGJq0q6IrJ233Lb/aqj2f6D/6x7gFR8O5pwGWixB9V6e5x5hNUfIuk+ja9QaZDlJFjEkfJvy98es4ZZa4jqlj026XG2KKnjWkpJ8pwbXlREAWgRq+f44mL43oEiUfc7gco/vKZ26ACMcDwNHXzEEPF3DqVbKV0FNdegspVYMqNQggen44yLwxw9MxWpUy2kGlW1wpJHI4B0g6mJlbSO1sam3ivLaWYauoMIdZB2kCPUTPUb4qPgDJGhmateoHWVKqWUizNJkROw3UEDF8bcINCTjqkmEcp4fyjZahTarWQreCXpw4mT5bfCZk/PfD+X8M0UYmhxB0YxqPnK0xsCFIJ3698WKpxmkZVWJZW30ud5Gx2B9ThZ4plyzc4AgwGiB6y0X6WkYg9RVNAp+F5z/t8Q1DswH9DhNSlxJfhrUagHXSv/zidGTaCfI2MghCPmTf6Rv2GAPHczlU0+Ug1kb02hFI/umCfp0v3yjb/wBAbr+SZmW4n5Z1eQZF5iYI2tGMepUSKRPcGPUArJ+uL7U4m+4tbcVK34/xcUXM1Rpcja1NPQLc/kMdWCOmznyyuizeAszVy4aqtGrUFTkIVSVKyOsbgzEYg+NYLBvLenJ+FxpP0xZfD3EnpU0orRLwAAAU6C8/wid779cDPHGqtXoUjS8t6jAQSpiWCzyqIk/l640W9d0GXwUAuEgc/mj4jucTmFMbQRgx/wAEQsF01pPQKGP0JXBnK8PoKuk5auSepoAyPXmII2tO+NKdGUDPc9VDBwsmwk9gpP8ASPnhzhqp5ak73n5E4sXirhVFKFRlVqdSQechJEyVCTNoHQAYT4R4Vk62XU1apR5aeZdgx2DDt77HDPItFg0PVQLGXVRMRPrbDTZZTfVfpN4/UYsPG+D5ekoelX1DYgskj2AA1YBEetuk4Cle5mqEZvJhqVMGCRVMttZ17f4D9cNplIHdVEgf4wLz74cqlojSdO5iLwCLetz9cT6mdFU1jpAes6hUG4GvW3TadA9YOFk2PFIh8dY6KdrXj2VUE/UNiT4czWlAPMKEE3i0dpDAie98NeIaBp06SspUw/KQQRzeo2/rgl4YyWVaiDmWCBg2o6tTaSWHJSWCW6yxi2xx0ZH6EQgtwx4P4Mc1pIqhUOu038wUHZGAJkgq7gn/ANB3wV/aTmQ/k1Z5jSVW76kqMp/GflgL4a4vQy+ap+UtTQc2NBbTApOopNJIDTF9hsJ2wR/aJS013E2Y6vZiwmP8uE27DK+5FyNTMzpy3mEQC4RtNzMSARNpxIzOSzlSnUV0eCh1B3Y7g2gTJ/riFwDM5YVXGYVSGVdEhpEFpgqJE2+gxaNOQK6SKgT7rDMaDPoeUjEMs3F1RXHG1dlM8HcKzFSjVekwVRVI+NkYkInQKbXF8WelkOIBSNcjsavT2cYlu/DwZWsFIEQK70wAIA5ZF4AF8KpPld6ebYX/APOD+DT+OJSyNu6+xSMElVgWvwzOk81EE94okke4WcA+MZHMwFKMLyJXYrtsJMnGiUsqzTozRiBy6aTem+nb59MMNkM2GtmKZ9GpEfgHicBZH7AcF7mSszhtZR1IMkFGECQbQsG4xZvFlVyjujMGuHAJEhxIsDBF4+Xpi38SXNU15FoV4uy+WwYDvGsz1n264qXHsy01AyRKUSRtFtr7fF72wZTbaaKY0kpJmbsxNpi+xthqrSI3/Xz2xoVerQY//jlV9Kmqx76lucKXh/DiZYVgBvKCT8w8AY6db7o5NKKPQICgQDjsXk8E4Wf+5WHppOOwuv5/QOj3AjmMSMll2qMqIJY2j1/liRw7hFWsYC26lp/KJ+mLpwngq0St4YfG8AgegBkz6/0w85pAjBsVwLgwoKCJLnfpBBgR+umDDMBtu0wDy21TAAEi+52w23VrkyY2Jt0MiBeepj3tiNVqBdIZW5hMLzMDvAAtYmZGOR3JnSqSHqikAk8xYfEVAEXPwi/zPbEPNcPSrLcpWwEA27iVg9pnEo0dtD3A3FxJPwyfePSI64eRPLUrqYtEWJ0jbrG8n07410arA/8AZ3LAgmmQpEjnYi3QGduv88N/2fyxJEEWswYwe95027CdupnBes50yVRu8dOkGNjbuIw25GzGCq3JltRIveY9rYKlLyDSgDxbwpSNCoadR6bgcmqWV5NoO4Gm9xbFDPCl83J5U6gWINQkCZZzZQYOw69/ljXfLTdgIKgyeZVnbSPXuB0+oPi3h5MyA1JaSlTBcUhrJLEyzhx1bT8OwHbFYZdqZOWPweVPC9PenWqoZg6SNXyhb79x74g0fCaArWevUZ6ZECogKgKbDVB3jb1wSOTztteZNRaahQAQogWA1MGDMevW3tjtOYV9RBOk3kIVmOg0LfsZFxhbfZjbeCZmcvVe9FngLtIAvfoV5e1rRF74Fr+/KVAphiB/5NSsP8TR+rDHZyvmQpgODa2mncT31QB7HDH/ABPN0wG8hjFpKv1FtmZev+mAov2C5IkJSz2sa6agsZUA0z9dKNbf6749qrnviGWoveIIBHyBI1DDCeLFQc9Bgeo8whTHppEEdpxMoeKcvpiGUk31aoE+qySdt8apLsa4+SCP3wMUOVolR1QcoLAE/A1uk9bfLEDOZDVOrJvTIJ1eWxjaQNLAx0O89cHKXiWiagQgqgka++/2YkdtsT343l5JWssfdJaPW40++/U+xNtdgUn3M9zuVUHlWoF6B41fgMN5VKQklC7dAzQBf0km2NGTiWWqgKaqm5CqSJEncCxPW1/xxKFRByuxXTGiw1ACRflsDa5uI3g4PM9jKFO0ZpxDLHMsC1SjShY0w6gekBD0AO+COT8O5k0f4dZXp7QlTkN7i7DF4zWRplVgcy7/ADJPa5jt6emJa0EI1BdN5PKYJFysncxG5nrhXmdB5e+5nNbwxWT4kLwD1Xcdj5l9sWf9pkk03Iu1MEz6hT/XBsWqrNwYnYrefsxcie1owN/aFVpVMqrCqgdDGliQzArMwwH2tXpF7bYfHkcnuJkgl0M+zOVd9LKjsI+yhIEeoGFUP4Q+OtS1bwukG/8AeEjrftg74W8U5enSCsTq1E/CeUkDrB7YsH9pMq6kNVQ7QGVvnIK+257/ADac2nVAjBNXZTKOdYHUM3UHQzqNuliSCPyxJq19RtnUPSWpMAJHcIwPb54sNXNZErqigTGwUA7/AHSVB+pxGatw5z8LDpcH6goxj2wur2Y2l+QZlMqDtXyTkfephSPUEqrT7YM0s89Mhi2TKzbRVdYPW0sBbewF8R6WQ4e7wH0jvrKk+n8Qb/0xOp+HMqIsxnrqJMewIt7TvhZNdwpMP8N4jReDXqUhflVahcNF/i029gO2IHjLhWVZKhTMBq1WD9koNA5dLKZUGBYkm18QqvhnLFtKqwaSNOth8wCpJHucR6/g+kbpUqL7hW+cCDH+mFi4LqP6uxGfgdJoK1tFrhr3jYbSN8DsxwWopIDI3Qaaiif80Rgn/ZplA/5l9J7KQJ9iSpt0wQbhlQKIqK0fCWoqDI25lKMvvh+ZXcny0+xVxwiv/wCJ/kyn8jj3Fso8JdgCaqg9RNUfh5mOwOcDlIKZjM6W5hpaJAtc/CSSt+8duuPKuahU8oCOwjlM/DMG/ciMJyeWVtLBGBuL6gbmepHqbevthuu70yf4btA540AEAddRAE7jEtipJLQAVEawDBOodt7lfl/XCWJADGJU3AA0AdAWK2B7YjZSr5gkMFYm4JFugggXMdR/XD9HIeTykuQ533j1kdekDv8AXBG6giooNQB2BgKTPcwYFo6YTRzCJyFuZmtI5iI2gkztN4xINamGSKepyTqqQvKq2J1e0iBffDLZRzqZjTXVI1yQxW5gEGYj1HW+Nfkw7UfUTS1XImI0mR0BsbbxtbHhyuqeS6iL8x9J5uo/LCqjttUUKsckmWvYHfYXPy64jF5kM8W2JJmOsCIudz2vjGofZHqjQhgrZgu2wiNr+g2w1QyrUkJF22llBvqiwmQb9463wwaVcEBVprJAJa0mJE6RvcdBiVUBQqm5gksVWBN4IG3W/wDXG6GHKORqAu3Ja088kz6273HXriJWoMoUmfugBJIbeRyzA9/tD5y2d9E1NCXFxpja1xJnb2nCa9CV+EGoOYsN9QGxbbVeZg7dOovyGhgu2rS+mLTve+7AAEH36ja+E16rCeVX7EMbdiPp2tj3KUVcaS0joT98iSQIsNwSfS+E0m0Eqqi3MWf4lFgStr7z8JGCAimu7GGo6pPaQxE7zytsf0MPrwug4k0qadSPLAPyNx8r+2JqLTchhqYajpMgMNtweg+oHfHeWBMNqSfjIE9yEAABG9+nrtguXgGnyD24FRGkCirStpjVJ7gbn+uB1XwxSeBTUi0sNfW46g2sL9zixPTYgktym5BklR2gRE26xh2dXIGYE3Mg/FvzR+rdYxtcl3DoRUs/4UUIHQ1D0IJQkEdyLdD2x1DwyoVWV6gZrFQRY/IT6/zxaKh0aQSWYmJPS19Cxqmxtj05eyhlDajJaCVAjYXkepPcWwebIXloCUPDPKp87MA7WMtsTbm5em4wRyPBCjQ1erUT7jsGG+5BBiDHTfE6mWUEuuqPhVfiOkXtFj6emFNk0J1MigiDA+uw+WEc2x1BIbq1I5STeVA0kfjBDwIv+WOqZRGRQBck/FJBgGRcyDaYkYUa3MARp1ewBKjuPhv/AL49p0nhgU0DVOldjKwD636zv9MKEi1cmCvMizFgFme1mmR62xEocDou0VcumkH4oUCQIggQfn7YnZNSpZn1nTst4Nu0AEj3Pth7L1WYTIuIEHbvKkAz6zGDqaNpTAVfw/Q3GXGkGCVJgj7w0sCJ9o9AcR/7L0DfymIO0OVn1veMH2AIh1lhdYUkNP4qO+H1VUBEAgjlGqYPUSN79sNzJIHLRWm8G0gwHOgIkw03joCst/viD/ZilrinWqL6lOYW6BSCbxti4toMh9Si1jfqbg7x6SI7dMMVWUM8MQoAgmOvUzp/y4KyyF0RK0vhzMKQaebMgSCdf0uTee4vhwcM4hEitTYA3BPXvdLYtFTKQrMbgKLTBbsSRtudpGGKVIqylSdOzMRoAkGAWME3gWJ9RgcxsOhIrYq8RSwSmZNmDCQR0+KPww7Qzef13pUyb6gx/wBbH2+mLDmSxB5ZA7OI/ASL9Y64QlQU2MhSumzQCVPqRv8ATvaMHVfZAcWu7AFbP5vUZRRfaWt+GOwUzQlyQZB26/SRMdsdg2vBt/JNOYdmBCBQD8bQQImygHUDv0AwpqJck3Gk6iZJ1H5sSRE22iBA2x2OwnQKdoRS8tgoVFltjpsO0COX3w7mAykKXIQm4kttBn0kx3/nj3HYz6hS2HKjLSVadIW6lp5RMg9yb7SNt8Q67yQAdVrkiD327Add8djsZIFjyAABQLMRsYB7m4N4Hpjs7TFOmzJBJIsQZ9NzHX8cdjsBBZCptXqMWBCWuRvHYXw5Vzru+kKATAgwTHcmwmx+mOx2G2Ftj/7rUphtTzqG1zNpHMfhgSLD54ZLKlJWcmCAymZ+LaZEzjsdgLcpVCcrVDPKQ6iWhhHw8sSdhMbCffBFcoeWpA66Vm0wYkwDG/Tr88e47AlsDsJp5RSGa0AkwABoAAJg2M7YcVdQ1BgINgAbbeu++2Ox2EbYyQy+WhlbRAEAgRIBt17ST1nEirk3QH7NpGzHSWi8229vbHY7GsAxXFQ3AEfDqLc0d40b+x+eGKugESCZA1sJBMCN51Wv1O+Ox2GRjw1abAQSpXaRt9GiPTEsspdZLIVEsAZ5ehE29Npx2Oxmtzdj0Mh0qSC3WEt1+8NyJn88MNmYIpLysDpDEA2N7bxOOx2MjMW2pmhZLqRykzJG9zAU+uE1KbvzlWpsLqdYPobi4x2OwEzNbnuXV21JIBmzETPfrP8AvhvLvT06SIYjmI+2R3Okx1MbXx2OwTdx2nQfmEhQRIMTv6T+IjEenw9l1B4qG41EAQLdnki4N747HYyYrEZQB9SqG5bCKhCgm9huBt1+WG8s40NqEww1KDF957H8z6Y7HYcCFZnLqNDa9KsJGnUhjp96N8THoUidYaJmYBt1v3BtIjHY7CvoNE9HB2+/+eOx2OxPUx6R/9k="/>
          <p:cNvSpPr>
            <a:spLocks noChangeAspect="1" noChangeArrowheads="1"/>
          </p:cNvSpPr>
          <p:nvPr/>
        </p:nvSpPr>
        <p:spPr bwMode="auto">
          <a:xfrm>
            <a:off x="155575" y="-1470025"/>
            <a:ext cx="4600575" cy="3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" name="AutoShape 4" descr="data:image/jpeg;base64,/9j/4AAQSkZJRgABAQAAAQABAAD/2wCEAAkGBxMSEhUSExMWFRUXGB0bGBgYGB0aGhoaFxgbHh8gHhoaHSggGh0lIBkYITEhJSkrLi4uFx8zODMtNygtLisBCgoKDg0OGhAQGy0lICYtLS0tLSsvLS8tLS0tLS0tLS0tLS0tLS0tLS0tLS0tLS0tLS0tLS0tLS0tLS0tLS0tLf/AABEIALcBEwMBIgACEQEDEQH/xAAcAAABBQEBAQAAAAAAAAAAAAAFAgMEBgcAAQj/xABCEAACAQIEBAQDBQUGBwADAQABAhEDIQAEEjEFIkFRBhNhcTKBkUJSobHwBxQjwdEWcoKS4fEVJDNDU2LSNIPCF//EABkBAAMBAQEAAAAAAAAAAAAAAAECAwAEBf/EAC8RAAICAQIFAgQFBQAAAAAAAAABAhEDEiEEEzFBUSJhMnGRoRRCgdHxFVJi4fD/2gAMAwEAAhEDEQA/ANfK4SRhVCNKwZsL97YbqZlFYISNR2GOiyFHpGEkYdIx5GDYKGiMJ04djHhGDYKGSuElcPkYTGDYKGCuElcPkYQRg2LQyVwkjDxGElcNYKGCuEFcSCMIIwbFoYK4QVxIK4QVwyYKGCmEFcSCMJK4awEY0h2GEmn+pxJK4SVw1gIxp++Emn64lFcJKYNmI2g+n6+eENT9Af17YllcJK41mIuj0+mPNPviUVwkrg2YjfM/T/TEd8/TDimai6zsvX88SeIOEpuxOkBTe34TaTsPU4yWtxREzQq/xKhVtWh73G0z2EXm0m+OfNxGhpIeENSZrN/TFQzXi8CsECSNYWfcwbgHv+GPeL+I6eYoFEDIxImSFgdeYTEfPAng2X82oEWmlSDqOrrPYzb3398Qy8TrnGEHsUjjqLbNE0eh/Xzx2j3/ABw6qWG49JmMKCev5Y9CyAxp9f19MeafUfr54k6T3/DHhX2ONZhjQfTHYe8v0H6+WOxrAGuFZ8plkauw1BVm8mDEE3J6xqOHOD8VpZo1HpNqCEKbQQRJ6/3oxhHEPF2ZR0MxTKAKLGRpEzOxvYdLR1xZf2W+JwmY/dwo8uq9yfj1EWJPX4TYWE77DHl6tzuo2WMJjDkY8jD2ChsjHkYTm62hSbEwSASBJAmJOMl8QeLMyaxaWohSdCrqk2AC6lMHmkmRHxX6YnkzKHUKjZqGcz9OkCWYSIlQQWuR9mZ6zgZkfFmUqsUFUKdQQayFDsfuX5r297YwzjFYM5qVGfUxOoqgDGbzFgbifpjkfM6BXpuQqsSh1oDJ+IinOrsCdMXHSMTXEN7pD8s+jCMJIxiPDvGGcqvzZ7yj9pnjSCDI5VT4Te8dQDA5sbLwnzDRp+aVNTTzFTIJ7j33+eOiGTURlCh4jHhGHimEFcVsRoaIwkjDpXHkYItDJGElcPFcJK4NgoYK4SVw+Vwkrg2ChgjHhGHyuElcGwUMEYSRh/Tjwrg2ChiMJIw/px4Vw1goYjHkYf04aZhcAgkdJ/UY1moonjviraxRQ2Aup+0SOxFwogyJ9IMYo1Wr5hBUrTIuZGxEXsJHTbvGLL4p4mK1XUUNKpTtpMBiehDQPl3n6A+DIq1m1pqCz5iEiCoMDc3g3juMeTN68r8HZFVEjUXYodYhpkMFG1rQ25/G30k+HuPClXVhePi3v3uBO56+mIfH8xSLfwDoFpWZIsBv16e18SfC+SZa6V/3d6ijlT4YNQnSpMm6T/LC4sbc9vqGXw7l34r4tSpl5ouUqEwQfiA9DMe2Cvg3P+dl5L6mViDJBI7ev1A2PbGYeKeN1MwSSi0aiMZRR9kbS3VrGffoJi7fs64RVVErmuCrLekPXbWerDue/wA8d2GcpZHe5CcUol2jHRhzTjtOOyyA3GOw7px2NZj5u/4iWTRU1nYDmGyiALqdh0BG+NN/ZjwXKitRdjVqVCSBTWnalF5qPIPtAj0xlwYOwD3FpIN9u5nePwxpngXwxmqlbXlsw1CnY1FFTmYSSIUTAlQDv8XW4x5kGeizdSuIfEs4KKF2UkDciLe+J4xVvHnFVo0SCpM9eguB3ue0+/TAnPTFsRlL8U+IkqOBcQTHMCCN+wMTIkEgdhfAfM8TGgfCV3hhABPSATe3ztis8bzMsAE0rHLzSSGMiIAnYQLbfPAnNZ5tC6mkkm4NzEfU+57AdccTi5O2PFtLYvuUZKpM01I6Equ/uLHacPDhVDpRpj2UDb2GAXhTMPpZmBievt73/DBhuIwRaQRIjc+w9MMpKKpnXCaUVYl/D+WO9IfIkfkcWHg3E3ytMUqIRUBJjSNye++A9POo2xn26Y8biCgxv6i/5fL64dZEt7GfLfWi1L4sr9Vpn/Cf5NhweL3i9JD2gkdfWcVinVkTf5iMMZipcfP8sUWSXkWWLHV0Ws+NiDDZcD/9t/p5f88OjxrT60XHsVP5xig+dUYArEf+8zt6bj3wxmWhWYsd1BuAJ1A7kR1/U4pzJLqzm5cfBoyeN8ud0qr8lP5Nh5fF2UP22HujfyBxkpdu7zH31aTH6E+uJFAsTqJMX5SB6dR8/rjmlxeSPgKwQZrC+Jcof+8PmrD8xh+nxjLttWQ/4v64ycnE3hzb4fHxkpOqG/CRfc1Bc7SO1Wmf8a/1w4GB2IPscZ1OEGkpMkCYjHQuIfgD4JdmaSUwkrjO0aNiR7GMODN1AZFSoPZ2/rhlxPsI+Cfkv2nCKrBRJxR24xVSZrVLes/niDxHjlZlCmrqvMcuwvuBIPr6E4WXGxSJS4Vx7lyfiyhwOh22Exvc2jaDN5PbFU8XulKs1bLVP+YkBxNgAJJg2b7Ntlud8CDxFlYM7GRAJJ2m4gj3sNrYdz3HadUsHAfSRYbBoIJPXUZ3FpIHScTfFa4sVQpgDOcS1v5lZYqtaTykhr6o26/jiNwfIVM5mHpK4VUUtqcQo0/Tf3AtOJvH8+HJlQSY1Mw1bCPtXHT2tivcC8w5nTYCGLXIXTEESDIBmN+uOfDUp6qKtbEbMZcNUZQ4ZgLBRMmYgEbx39D2xZPDPHnylCtlH1qXIKOpshG6g7QQJlT9o4r2YHkVGNM6WCgQDNjvfrv+oxLznGlqU9CKJZVHPuGFp1bGd729sXg2naNJWWLw5TpZ8vlyqjMMGapV0ySoiI5R3HY4vfg/wjT4ctQiqXLxqYgKOUmLSY379MZP4YfOZWuHpIA6ypm6mGAZWPU3FpEC+Nrz3ECtP+It2SYjTci/U8u83t6746ceRJb9UQyJ3XYJgjuMIzFVUUu0wN4E/hiBwCujKNLF30jUxXa1hIsPYdZxI49ly+XqKoklTbrbt64vrem0SUd6IC+JqBuNZHcL/rjzGY5nMsjFLqQbgBbE3+0J+uOx5v8AUJeCvJGPEGQ/d6ihMuuYR4Wm9OAWMSR5a6mVoneZg/ITX4yKLNSqZZ6bfaRywZdiOUwQdjPY4VluJGnpqBlLBpAa56+mx2wL8R5tKzmqEVCzHlUsQBb75J9r22wkG3sztWRlso/tIcIF87Mrp2iq/sAOfYes/PEqn4q/e/jqVahBCrqZjd+gUklmMGIj5RjM0WSALkmB7nFjfJpQSk1MF2JYMVgnSQfhiRqEG/Qj0nDTgmqszntVII+IKygAhgQwI0trJ3IJna8A739IAwJydVXddbAfCIgQYuRNgPfBXjXDzoVt5QEWiIsNtoiP0MC8mEVgdMEEQJBnadxMe5AthFtEmi4U8yzSD8MD0iLT2kx3wmpmIFixB6QZafW8CTMdQPmYdesVAMxImxBP4GPx9zviCM2S45oMjSCZ20wO0WjtE/PmUWwN2HMnniOkETcwPx7CBbCMzmidUgaZusgEz39LfniN5riNWmYg6LxG/uzR07e2BuYrK5Yy3UCLi3WIufnbvjRts2plny2Y0pIQCb6QVBnoItv09j0vhNXOsRIH3iI0uCFIUkaWE8xAHczE4qNPiGn4APlb3tN/fEuiWBIZypAWASI5biSVgCfsRHLfHQpNLc6IZFVSLEz1p+EGNX2T9hgrbMdmYD54S2Yq7Gne/wBlt1bSeh2a3vinZnjmZRiAREEAgC4ZtTGe5YTI7WgYeTxjmQTKKZ1yNJH/AFInY7SAY74amynoLC/Y0lET6bEA7r0MD3wyTT2KL6ww6H3HXEJf2gVvtUVO0/EJ5Yf5vAPoRME4dH7RTHNlwTG+u2rWGJgoYmAesNfqRifKfj7m9HkJpm7fAfTb/wCsEMg9piMAf/8AQqJN8ohF4uNxOieTpJ9tVhaMOr44yMicmAtphUJA0kehMGADYnexsXVr8oVpX5izeZj3zMAqXjLhxu1J1mLAGxMA3WoLCJ29uuJlHxFwtv8AuMIm+qsAYM/6AbxOxwdf+LHr3QR8zHorRf8AlP4HEdeLcMNhmB2/6jC5E7teL79IA3meTNZA2TOCSLS6nfbdZmdxuO18DmLw/oHS/K+pCz7tpYyPUjtcAQPU/h8sCaWYqOJYgc0WAm4MyL2M9h09TgvxHLpBC1wT2YQpA7gx0vab2mRgByaxeACbFegkX3nrYA4i9L6HFli0x7NZznJ3J7gd52I9/wAcRtZU6hTA9T2UXkkz3t6+mHM7myCCb3DKTsepBiwuJ6DEKrmwyi8H7xHxT0GxEbb/ACxkiRF4lmGdhKaBAgTcjvGnebx/vhFKWcInLqMM5kEydojf02tPfBdOA1PINREBJvJaDpjVyrfcXtG204Z4fwbNnQujkDFgdSNpJHxQG1dB+eKxcUUeOa7EDN0V1uXblYKJmLsN/UAnteTh2nwVQSFYu2pSjnSBv1GpgZ9PT2xOTgdfUTV1BBJVohge4LCG6nf54L0ilNtaoL2OrmJ02EGN+n1GEeVRWzFewxkMtWAhTUIBJLRddIBtA9OvrOLJSrFkAqFi5MMCQBBAMljAGxkdfzDfv+gvygDSG1AmGG0hZvv095EYF1+LIXpOIENMATEEfM2uCdjgY8m9+SbVmx8AyAprcSTcNvuNgSB+AjA3xZmM3Sl6TAJEyBOnT1II6z0IwL4N4lqVWE/9JPtmooMk/wDsw12jYW7GRgoviiisrUqLUUgkkQ2qSbaYsIgEnf649CWfG41dImoS8Gd18xUqsXZCzNuVSAT6Am2OxfKninh7GSxUwOUosiBEW9sdjn5eJ/nKeoxCrTEg6joPeJsfQ/qcDcxTuY26e2DvD6LkBTTmmXMmDY6TaenePTER6IQqN5nfsR1wE6K0McHJRtagNYjeIuJN/T88W2tR1UqRZ9NpaF6HYEttY7j064HNmaRVW8mmoOsFVBH3b7z3F9sE8rQmyuVCURC99T01u3a4nb8MFPVuZjNTNaqbUzfS0AA7QTJMi8C30wzUyADABtSSNIuAZ31QbWg2PSMIz2aakASdTqQBDcum4sRFhAFx3viTWzKtTVl06hvudJgn4jY7GPUzGIyvsB7HNTEcttPXUxU3At+F/TsMB8/8bHmHsJn3AiAfT1wUp58qCCDbdgTEQbAx1k77nvGBdbMFULC6kXPKbz0JmLdvrjY0+4EO8NzAQ8wZmvHRNiJJPYnaMRXzj1TCCAB3jSIgn2/riHmHYSvwk3I/IeuGaFQifXf5emKqC6mocpViDbp+txvgic007kTEkYFtVMzPbCxWwXGxls7JuaQfELL6/wCwnDAw3mqwKQQMC8aOOyqytBJQZG8zftGHiMCAxHXCxUbufrhnCzLLQS0DCTSHYYco05UY9NLEi/Ul0OHqcs76Rq8wAGOkAnAo5de2LJTGnIiOtb/+cVdsyfT6Yo09q8EU0rsX+7ribwjJIWYtNh+Jt88QaFYswFr++D/CMoAwZiIjqP1ffbvhJakmaTjptE7ywFHLMKDAJ0wRy7mTbb6zj2s8wHs33oi83BHXff8ADEhJVg41SNiD3v0Mieg/HDdNBU1loM7AAWgyZYx9k/P84o5ga7SVUabsDvE/M22x2dcBQVEH7RsN5nY9Da0fTD2ZzYJK63blgyBYTvJO9vyueojPV9bFrLFiAbW2I7fX1xRKzCszxfMgKBmHZVgKsyAASeog7+sz2xP4LxzMKpC1DrJAWyC4NtzJ36j8LYEM1r9evrh/gZ0VrkgQb7H23jqN5w0ktPQfXLyWnJeI8wWKuZPdkFtRABAAgab9QYPXfEnNcYNUEMAqgwoFrA2k/K0+nyBI3MQq8zTeBJA2Aj2/2wpqrKZJgD/Ywb3+eOVwTeyA8kns2Tq+bMEgS03GmBB9IH4d8DnqCow5AdRgGTHKe4232jDGYzqzAkbgeq+3fphOXqXkkAEbkwd49/ptvh1CtxCxLTVbadKwYJJCyRsBvuR1xOzPFMtTCeWCzsBq8wLpDTJhLlptBLet+lb4hxIKpUMoIJB+1B2sAfQXGGclnV06tZDWgsFvIvb3EXB2mZMY0IOrYxop4ilv4KA6RIVNInSJhel+mOxU2z1ZoPmAWAAk2AAA2WNgMdgakFSQWy/hXQNK1DctugJ5p6yP9cNt4WIIcMDE2K7zHZvf64tU46cek4RfYFsCcI/Z62ZNQrVRGLAKkEAAyWZhBkWAAEXNz3N8X/Zm2Xy+Yq+ersaYVU8sgfGsAnXtIF4xY/Bl6jjaV/kf18sC/GPiujlKJo5moy1ajKwQhmOhZvtYSIwmiMegaMir+GMwKRVgkKZkNsvXcCO/yxB4W5qBgiEgAmTAsLEjvuP1ONK4XxWhmqL1KRLlTBp6Dq0gAuxH3Qp9Z9MVvhNL93rnUihb0wZusNeD9oTHX6zhZRjY+9blcrpVprJVlkyNQuD7H+eI1PNQGW0GOVhqvETfrb9RjReMcJSsJ0jV3kiLenyxXc34U8umWDajILe0i4uBYajfA5dCIqNdSdhIEQQLfr+mIYEkCY9/540JuGKcmgAAZlpgnrqbSB+JJv64O5PIZKhSqmpSpMUUOvmLqUQ0fDtu4HeNR7nDKI1GQ01JMAScEqXC30aip9IB/pf/AEOEZgF8yqSi88akshGrcRHLGDnHcpUoZpngxT5kAJi15I+6B7iAcBjRQIpcJeqCwA0ieombXC7tHWNpwV8IZvJZTMV0z2UNaQESVD6D15CRJa0EGR88aL+z3whSz+X/AOIVa1Ra1UuNKlBSQISk6QtrLsNNsULinDGGYNbVpYVAyOgkjQBBO1pE/LFYwTS09RJPrZF4/wCG6RWpVopUy5UgrQqqZamVBEMSSHHVTO4g9MVJKRs0GJ3i31xo/E8rV4i6/wAR6td1XUgAnzADIgfZiCD2EzgD4n4DmMoRQrpDKtoIZYF/sTcA364VLwO0DaGwjD+YpHyhUDLOqGDEAxbv0uL269sKFApysACPWeuCPGPDubp5dJoOUzDI1Mi4J0M3a50sD6c3yRwoZTvYVmkK5SmrAg62kH2OKYx2udsahkODtm3yOUraqLVNSsSLjy6ZJgTf4flOBuZ8B0VBZq5QTu0R7XIw+klqspGQEuPn+WLhw9wQE5VOne8nY33j2/RczvhH93ou6Pra1yIIB+7c7/ywJ4fQ0UQ9aqKZZiACGJIEXOmTFiJ7DE5RUm0M09KDbrqhD0kTEACRff37zpGINSr5YLTd2m8AE373kDTBJiWwRpcEqMgKVKbAra7QexmNuuIXiaiKKhWuY6GPYBY2+d8T5bWwkVYB8lmJdSFHeQLyI6949BvhhqBUwbEC0jTMDsbR64svhyjUdFgqIIBJUFSeZTMCTCuN+x9Bhjjfh2qKjikVqJMqwYCZPVWIYRO3phknZgSKy6SrSpO5H9B6gYaoSk6WEGxg3O4+nWPaekEsjQrZaqtUUDVCsTDGzA9CVIPT9bYZr0PtCmVZidSlQqAsdlC7BensLAC5caQBmlmisEQCBYje/qPyxJUhkY783RdrGIJE7AWk4i1Mtyg3jmj2HrHt0GGhnNKBNPWbjuP9r727YRwBR5mqxgX+E7QB677z7jDtDNIJKBlIupeGnoUIA2IJv8uuItWkWBfSdIP4np6nDfkMpAYQTsDbfa+2GSCkTKeqsVpKB8QuBMaj06+w9N8FcvkEpsnMKnTSAWuQDt0N/WNLYj8Jz2ldBRWKsLNvIJta4PqGBt1xoPgPgWRzAJrsqu5J8vnpskTHlsHCmRBJfVOojpdW18L2N1K75oPxBgeoAYi3qBjzFwzHgTLMzH9/oJJPLzvA6c2tZMXNhc47EeX8gUx7zMWDw74fbMqahcIgMTEkkb2kWuMUQ8SH6NsaT4S4TmlorVXMLSWoA4Q0/MswsTzDSSI29Jx6T6BRL4Pw8ZTM+W1RWNVZQbMQjCeW+0j8e2M4/aP4YzGbqtmBoZfg530sNBjaLjmG3r2nEvxpxSrl8wBVbXm6RFSjWUGEUxA0j7LQ6lNoafXEGvxuvxKrTzFRPKNNdBUKRJJJ5dW6kEYEIqcqYzbik0gH4ZytSijU9YRoai17XqEtftCUz7NiJXWFdRPLzLP3ZmNrRzfLTgrxLJsjtUGzuCwjZyDeQeoXb/0wI4tX0IWt90z2ax/PEJJJtIor2ZdBUkThDX5YmbR74F0+JrAEkEAb+2JXDq5rVVp0gzuTYKJNrz2EdzirWxJPcg0KmpcusbIrn0IAA/Gcd4lzlMZYU5DVaryR9xKe3tqOoz2p+uPXpNlz5VVSlRAqkMI+BQPmCZYf3sJ4p4Vq1adPMUlL06sh26IAVU/iWA79t8KroptZVk4JTNGmRPm1GJVhJhAAANP2puSN8abxDxYTlqdSmKCVmZsvVanADhGOoKCJCuCrjrLR3xAzHCNdNaVPlaNIJJ69Cd49MVUcMq0MyuWqoUKvrZT0gbjoQbQRvi056ZRSiLHFqTuXvsFfEzEUkpee9CkS000nS4I2KAgEbEzb3nEp/BWYp0Keaq1FdYHINRcByFVmncklbDuMRvEGSaoqkCYBAUG7O5AUD5xfBbi/G85QFHK1V1JSMNVp8xrGilgAYgB9DE9dIiNsbJNX0NFO9mGOEeETkqH7yDNaqZqBioNKktMl6YaYIFQczCxhe16flw37uCzauc6byAp6T2kTGCvjHxE1XL5bIpKsoh4JhlAUAt3NmJ/1wI4260aCLeOkAn4R/rhoTelxXRCPEtXMb3f0Ks7rWqjVKqoio1phSZK3uTsB3I6TjXPD3H6wyPlkooKkU00zpQsRGqbQpgW2AxidGkDD6vlB/RxHocRr0minWdd7BjBP93Y/TCY61W0PLpSNNynCc5mK/wC9UyyCmK4FVtQUF6LooDR94gW2nAGn4edspW1BnTzA6vHwqoIYgk2ElJgH4hO2NN8MmpWd8sjEU1WlTMi4AUGpF4uOvdcWLxNw6llkp16NOmjUAVVY5GR/iRlFiDczvInEsqXVSsbG30lHcy3wtnFTKio6T+72QPs2g8reojp6RitZo/v1X4EBZiQEAWTBsYteMW/xVny+VNTMAB30hFpEIAkaiNJQwBInvgB4EqrTqJVILGlLwhWS8iLzt6W643pbZzR5jknez6Ii8Gy+cpZxKDBqaGpTpNScHlFRlBIU/CQG1DvONI8e/s5SsGqoVpaTyhmMRHYAkyZPzOLD4W4vls7VqZk0SKtJQf4hl6Yg2g3H2iDtDDrgH4g429chhABgQZ6T2F92w0Man16HVqceiK43D1y9OklPm/8AJ2BJ+yTpJ7/Dt7YXQy2t1W/MQLCTc3i2JdFiy6XjUQNp3ieovcb4sn7NyBVe3MVN46KVm/S7C3X5Ytn07VsRin8zMuE0qrGoHIZQ8JYBh6NFrSPxxfONeDh5ahliAFDiDcAb/oH1wW8SlP3qnSp0USKmt3VRLMg1c2wgmJNybYM1BpuW0FhZhzUqlrTOx6YrihoW+9+Tk4mdy9OzRkOZ8Jsp++JB7bTsLRvOA/8AZR2U8hDEnZZteAe/9MbTnMrSSBUyy7WemSoPra2B9fhOTdS6htQ3SoS3XcXgDD/hsMt919GiH4vJHZ03+qf/AHyMtrcNqU6LBkY6VO6kWIjt64ezvhWpxZ2qZemqmFDOxK06cCW1NHMelgTcWwX8Y0jSp1aqlVXQuhNPwsp+KZsDMERe3bGr5HhyZfhwpLFOKUk9nYamJjrqJxxcTw7xy9P6Hp8JmU4fP7fwYBwjhhoqadVAKlNipPcA2IPURscNZzirpXWkiSCQGN/tdoNo3uD8sXDiYXy1YlUqFlDA7vAuyzcDv3+WBb5Gn5ocICwEA3n6bHr0tOEwx5kd+vcrmgscml07HvnN94/XHYaY3x2M4LwRCf8AZzKO0qrKv94mfx2+eLXw7idXL0hRWqdCjSkgEqo2ALAmO0zGKouZzYQxUA9ywJ/zoBhzLZjN9atF56eZQBHvqjHNv/cdSrwSs14Yy1di9V6up2lqjVCd7TJ7D6RhyvmqZZqiMppLJDAgjSOsi22BvFs1m6VGrVeFQIQTrotYiLaGJuY2GMo4dQlgCJBp1GIG8LTc3+k46eHk4xe9kslXsjQRxr94ohyoUNUMAdkFpnrz4TluFJm2NCozKpvK78t/5YG8MXTlMvpYGQxY9naowCj10oPrglw93WoSiksu40s0Bh1CwbjEZt26GiulhX+w9OJGZqCB91f5nBfwfwtslmVrU6prswNPyQqqxDldjqsQQDJtAMxvgeOP5kCNCwe9Fx+bYayPiGrSr06xpTp1CFLrIYRsbSJscTjLJe7KOMK2RdPFhpVtQq8Ocv8ACKpqUabwuxVvMmBJMQR3GAOR/aTRyuVOXq0ZSmoRdPxNy807qW1TzSA28DEXjfiv94Kny6iqgMaXEmYJJBRu2Mlzmcass2EQR0gSBA9jjrxO27OeaqqNDTj/AO/TTyLvRqgzqqBQAgFz9rqVHe+AHHPHJbO16xphyxAB1EQqiABY2sDfD37N80tOnn1dHqCpSRIQEkamaWmDpgTfvGKdxbKAVyqTpZuXVvBOx9Rgyk3ksa6gWHjHGatXMZfytSMdB8sN9vVKzsDuu+CLcXzj5qatFiuXIQ00GzZiAJkm5MRgHma4o5umzKNVLMy+x5QUgeoGl/ri9cO8XZdMzWqlAaVUKDpDa1ZFYK55b3PqYEXwkpPUaK2K3V4uKGZdszTqKzbDSDCzHcSLbicO8Y45SrogpkmCZlSOkAX3m/0wL/aFnkrVwaQJRF06yI1EmbA3AvF974e8G+JzkxUVUV1rIgdWmJTWDseobFNbjHYFanuO5erCgCnT99JBI6gkESOmEcOz9Kg2ZJpw4aeUbK2yrqMgTO57XOCHCvF2jIJkinKAQWDMrSXLyCpBBk+uJv7Lclla2dzGWzIFSnVohl1EqzNTdTpB3kzJgiy9sThN29jSiqNU8F8RovlabpTlyzOAqyxd1DTPTkqKJPS3TETj3iinWf8AdabLUJuFVgSAN2e0IBcXI3jc4Dcd8Z0eC5g0Kaa0qKJWnE0AgARLmGMEm5BA098D/Cni/hSZfNUswPJ/eKz1m1ozF0qQyjVTBhlkiLQRI3wY7ILa1FH8YcV82qaaj+Gg0r06Tqj1mfYjDngx4qBCBoZ6eppjSC+kme3Njzx1nqVaua1FSEqMWEiGuAbj5/gMXX9jHDctUy2ZNZUqszrCNc6VELbcQxa/riiioRJyeqVhfj3iFKJzT5amg1KqElWlgJASDBVVlrep9sQsmk0xq67/ADviv8Zf/msyhcGmK6Lq3u3mEyRvBUgnpGLbxLL06IRTVpliJKhhyjp19MNgfqlb+X0KZPhjRXvEOael5IpnTLGTANgB3B7/AIYsf7OOMU1r+W9Qqz/BtpY6TKmbyYBEblfqJzOXy9aFrBX7cxEf5WB7YE+KPCtBMnVq0UZWVdSkM5gqQev4ddsRzZY8zSwqDcU0XTxJxanls4Q3MalPV3ZVLRqg9yrD5HE7hXGQwmmy1U2ZD0nuN1Nu2Ms8LcFp55a+YzFSqzeb5YIeW0qqn7UkjmwXo+EqFNg1Ktm0K7FaiKRHT4J+WLLjoxemSs48nAvI9cHTNAocVamSEst+U8wg9IJx7UVa1MmlRIqJElTyn/CevyxX8hnBGh6rVezMq6vmUAB+k+uCSZ+ll0PmuUDwoYxEtYcrW3PUjHQuLwyVwdS99r/c5FweaMqybx9t6/Yr3i3hdbR5dVCnmOlME3Eu4G4ONJ8a6xlG8vRqEaQ86Sekx23+WKrxTiOWzL5ai9dWH7wjNqGkRTVmuTywSAInrgl454fQ8tLMJvKuwEC82Pt1xHiZyyONrt8j0OExwx9H9r/YrGUTJOpQorZjarUeoSQ0STdhoHWIA98ZTx7jCnMFQ+qglU6Sl9YUwDPY+nQ4C8SqipVeoZ5mJEmSF6D1MQJxBZxtGJq0q6IrJ233Lb/aqj2f6D/6x7gFR8O5pwGWixB9V6e5x5hNUfIuk+ja9QaZDlJFjEkfJvy98es4ZZa4jqlj026XG2KKnjWkpJ8pwbXlREAWgRq+f44mL43oEiUfc7gco/vKZ26ACMcDwNHXzEEPF3DqVbKV0FNdegspVYMqNQggen44yLwxw9MxWpUy2kGlW1wpJHI4B0g6mJlbSO1sam3ivLaWYauoMIdZB2kCPUTPUb4qPgDJGhmateoHWVKqWUizNJkROw3UEDF8bcINCTjqkmEcp4fyjZahTarWQreCXpw4mT5bfCZk/PfD+X8M0UYmhxB0YxqPnK0xsCFIJ3698WKpxmkZVWJZW30ud5Gx2B9ThZ4plyzc4AgwGiB6y0X6WkYg9RVNAp+F5z/t8Q1DswH9DhNSlxJfhrUagHXSv/zidGTaCfI2MghCPmTf6Rv2GAPHczlU0+Ug1kb02hFI/umCfp0v3yjb/wBAbr+SZmW4n5Z1eQZF5iYI2tGMepUSKRPcGPUArJ+uL7U4m+4tbcVK34/xcUXM1Rpcja1NPQLc/kMdWCOmznyyuizeAszVy4aqtGrUFTkIVSVKyOsbgzEYg+NYLBvLenJ+FxpP0xZfD3EnpU0orRLwAAAU6C8/wid779cDPHGqtXoUjS8t6jAQSpiWCzyqIk/l640W9d0GXwUAuEgc/mj4jucTmFMbQRgx/wAEQsF01pPQKGP0JXBnK8PoKuk5auSepoAyPXmII2tO+NKdGUDPc9VDBwsmwk9gpP8ASPnhzhqp5ak73n5E4sXirhVFKFRlVqdSQechJEyVCTNoHQAYT4R4Vk62XU1apR5aeZdgx2DDt77HDPItFg0PVQLGXVRMRPrbDTZZTfVfpN4/UYsPG+D5ekoelX1DYgskj2AA1YBEetuk4Cle5mqEZvJhqVMGCRVMttZ17f4D9cNplIHdVEgf4wLz74cqlojSdO5iLwCLetz9cT6mdFU1jpAes6hUG4GvW3TadA9YOFk2PFIh8dY6KdrXj2VUE/UNiT4czWlAPMKEE3i0dpDAie98NeIaBp06SspUw/KQQRzeo2/rgl4YyWVaiDmWCBg2o6tTaSWHJSWCW6yxi2xx0ZH6EQgtwx4P4Mc1pIqhUOu038wUHZGAJkgq7gn/ANB3wV/aTmQ/k1Z5jSVW76kqMp/GflgL4a4vQy+ap+UtTQc2NBbTApOopNJIDTF9hsJ2wR/aJS013E2Y6vZiwmP8uE27DK+5FyNTMzpy3mEQC4RtNzMSARNpxIzOSzlSnUV0eCh1B3Y7g2gTJ/riFwDM5YVXGYVSGVdEhpEFpgqJE2+gxaNOQK6SKgT7rDMaDPoeUjEMs3F1RXHG1dlM8HcKzFSjVekwVRVI+NkYkInQKbXF8WelkOIBSNcjsavT2cYlu/DwZWsFIEQK70wAIA5ZF4AF8KpPld6ebYX/APOD+DT+OJSyNu6+xSMElVgWvwzOk81EE94okke4WcA+MZHMwFKMLyJXYrtsJMnGiUsqzTozRiBy6aTem+nb59MMNkM2GtmKZ9GpEfgHicBZH7AcF7mSszhtZR1IMkFGECQbQsG4xZvFlVyjujMGuHAJEhxIsDBF4+Xpi38SXNU15FoV4uy+WwYDvGsz1n264qXHsy01AyRKUSRtFtr7fF72wZTbaaKY0kpJmbsxNpi+xthqrSI3/Xz2xoVerQY//jlV9Kmqx76lucKXh/DiZYVgBvKCT8w8AY6db7o5NKKPQICgQDjsXk8E4Wf+5WHppOOwuv5/QOj3AjmMSMll2qMqIJY2j1/liRw7hFWsYC26lp/KJ+mLpwngq0St4YfG8AgegBkz6/0w85pAjBsVwLgwoKCJLnfpBBgR+umDDMBtu0wDy21TAAEi+52w23VrkyY2Jt0MiBeepj3tiNVqBdIZW5hMLzMDvAAtYmZGOR3JnSqSHqikAk8xYfEVAEXPwi/zPbEPNcPSrLcpWwEA27iVg9pnEo0dtD3A3FxJPwyfePSI64eRPLUrqYtEWJ0jbrG8n07410arA/8AZ3LAgmmQpEjnYi3QGduv88N/2fyxJEEWswYwe95027CdupnBes50yVRu8dOkGNjbuIw25GzGCq3JltRIveY9rYKlLyDSgDxbwpSNCoadR6bgcmqWV5NoO4Gm9xbFDPCl83J5U6gWINQkCZZzZQYOw69/ljXfLTdgIKgyeZVnbSPXuB0+oPi3h5MyA1JaSlTBcUhrJLEyzhx1bT8OwHbFYZdqZOWPweVPC9PenWqoZg6SNXyhb79x74g0fCaArWevUZ6ZECogKgKbDVB3jb1wSOTztteZNRaahQAQogWA1MGDMevW3tjtOYV9RBOk3kIVmOg0LfsZFxhbfZjbeCZmcvVe9FngLtIAvfoV5e1rRF74Fr+/KVAphiB/5NSsP8TR+rDHZyvmQpgODa2mncT31QB7HDH/ABPN0wG8hjFpKv1FtmZev+mAov2C5IkJSz2sa6agsZUA0z9dKNbf6749qrnviGWoveIIBHyBI1DDCeLFQc9Bgeo8whTHppEEdpxMoeKcvpiGUk31aoE+qySdt8apLsa4+SCP3wMUOVolR1QcoLAE/A1uk9bfLEDOZDVOrJvTIJ1eWxjaQNLAx0O89cHKXiWiagQgqgka++/2YkdtsT343l5JWssfdJaPW40++/U+xNtdgUn3M9zuVUHlWoF6B41fgMN5VKQklC7dAzQBf0km2NGTiWWqgKaqm5CqSJEncCxPW1/xxKFRByuxXTGiw1ACRflsDa5uI3g4PM9jKFO0ZpxDLHMsC1SjShY0w6gekBD0AO+COT8O5k0f4dZXp7QlTkN7i7DF4zWRplVgcy7/ADJPa5jt6emJa0EI1BdN5PKYJFysncxG5nrhXmdB5e+5nNbwxWT4kLwD1Xcdj5l9sWf9pkk03Iu1MEz6hT/XBsWqrNwYnYrefsxcie1owN/aFVpVMqrCqgdDGliQzArMwwH2tXpF7bYfHkcnuJkgl0M+zOVd9LKjsI+yhIEeoGFUP4Q+OtS1bwukG/8AeEjrftg74W8U5enSCsTq1E/CeUkDrB7YsH9pMq6kNVQ7QGVvnIK+257/ADac2nVAjBNXZTKOdYHUM3UHQzqNuliSCPyxJq19RtnUPSWpMAJHcIwPb54sNXNZErqigTGwUA7/AHSVB+pxGatw5z8LDpcH6goxj2wur2Y2l+QZlMqDtXyTkfephSPUEqrT7YM0s89Mhi2TKzbRVdYPW0sBbewF8R6WQ4e7wH0jvrKk+n8Qb/0xOp+HMqIsxnrqJMewIt7TvhZNdwpMP8N4jReDXqUhflVahcNF/i029gO2IHjLhWVZKhTMBq1WD9koNA5dLKZUGBYkm18QqvhnLFtKqwaSNOth8wCpJHucR6/g+kbpUqL7hW+cCDH+mFi4LqP6uxGfgdJoK1tFrhr3jYbSN8DsxwWopIDI3Qaaiif80Rgn/ZplA/5l9J7KQJ9iSpt0wQbhlQKIqK0fCWoqDI25lKMvvh+ZXcny0+xVxwiv/wCJ/kyn8jj3Fso8JdgCaqg9RNUfh5mOwOcDlIKZjM6W5hpaJAtc/CSSt+8duuPKuahU8oCOwjlM/DMG/ciMJyeWVtLBGBuL6gbmepHqbevthuu70yf4btA540AEAddRAE7jEtipJLQAVEawDBOodt7lfl/XCWJADGJU3AA0AdAWK2B7YjZSr5gkMFYm4JFugggXMdR/XD9HIeTykuQ533j1kdekDv8AXBG6giooNQB2BgKTPcwYFo6YTRzCJyFuZmtI5iI2gkztN4xINamGSKepyTqqQvKq2J1e0iBffDLZRzqZjTXVI1yQxW5gEGYj1HW+Nfkw7UfUTS1XImI0mR0BsbbxtbHhyuqeS6iL8x9J5uo/LCqjttUUKsckmWvYHfYXPy64jF5kM8W2JJmOsCIudz2vjGofZHqjQhgrZgu2wiNr+g2w1QyrUkJF22llBvqiwmQb9463wwaVcEBVprJAJa0mJE6RvcdBiVUBQqm5gksVWBN4IG3W/wDXG6GHKORqAu3Ja088kz6273HXriJWoMoUmfugBJIbeRyzA9/tD5y2d9E1NCXFxpja1xJnb2nCa9CV+EGoOYsN9QGxbbVeZg7dOovyGhgu2rS+mLTve+7AAEH36ja+E16rCeVX7EMbdiPp2tj3KUVcaS0joT98iSQIsNwSfS+E0m0Eqqi3MWf4lFgStr7z8JGCAimu7GGo6pPaQxE7zytsf0MPrwug4k0qadSPLAPyNx8r+2JqLTchhqYajpMgMNtweg+oHfHeWBMNqSfjIE9yEAABG9+nrtguXgGnyD24FRGkCirStpjVJ7gbn+uB1XwxSeBTUi0sNfW46g2sL9zixPTYgktym5BklR2gRE26xh2dXIGYE3Mg/FvzR+rdYxtcl3DoRUs/4UUIHQ1D0IJQkEdyLdD2x1DwyoVWV6gZrFQRY/IT6/zxaKh0aQSWYmJPS19Cxqmxtj05eyhlDajJaCVAjYXkepPcWwebIXloCUPDPKp87MA7WMtsTbm5em4wRyPBCjQ1erUT7jsGG+5BBiDHTfE6mWUEuuqPhVfiOkXtFj6emFNk0J1MigiDA+uw+WEc2x1BIbq1I5STeVA0kfjBDwIv+WOqZRGRQBck/FJBgGRcyDaYkYUa3MARp1ewBKjuPhv/AL49p0nhgU0DVOldjKwD636zv9MKEi1cmCvMizFgFme1mmR62xEocDou0VcumkH4oUCQIggQfn7YnZNSpZn1nTst4Nu0AEj3Pth7L1WYTIuIEHbvKkAz6zGDqaNpTAVfw/Q3GXGkGCVJgj7w0sCJ9o9AcR/7L0DfymIO0OVn1veMH2AIh1lhdYUkNP4qO+H1VUBEAgjlGqYPUSN79sNzJIHLRWm8G0gwHOgIkw03joCst/viD/ZilrinWqL6lOYW6BSCbxti4toMh9Si1jfqbg7x6SI7dMMVWUM8MQoAgmOvUzp/y4KyyF0RK0vhzMKQaebMgSCdf0uTee4vhwcM4hEitTYA3BPXvdLYtFTKQrMbgKLTBbsSRtudpGGKVIqylSdOzMRoAkGAWME3gWJ9RgcxsOhIrYq8RSwSmZNmDCQR0+KPww7Qzef13pUyb6gx/wBbH2+mLDmSxB5ZA7OI/ASL9Y64QlQU2MhSumzQCVPqRv8ATvaMHVfZAcWu7AFbP5vUZRRfaWt+GOwUzQlyQZB26/SRMdsdg2vBt/JNOYdmBCBQD8bQQImygHUDv0AwpqJck3Gk6iZJ1H5sSRE22iBA2x2OwnQKdoRS8tgoVFltjpsO0COX3w7mAykKXIQm4kttBn0kx3/nj3HYz6hS2HKjLSVadIW6lp5RMg9yb7SNt8Q67yQAdVrkiD327Add8djsZIFjyAABQLMRsYB7m4N4Hpjs7TFOmzJBJIsQZ9NzHX8cdjsBBZCptXqMWBCWuRvHYXw5Vzru+kKATAgwTHcmwmx+mOx2G2Ftj/7rUphtTzqG1zNpHMfhgSLD54ZLKlJWcmCAymZ+LaZEzjsdgLcpVCcrVDPKQ6iWhhHw8sSdhMbCffBFcoeWpA66Vm0wYkwDG/Tr88e47AlsDsJp5RSGa0AkwABoAAJg2M7YcVdQ1BgINgAbbeu++2Ox2EbYyQy+WhlbRAEAgRIBt17ST1nEirk3QH7NpGzHSWi8229vbHY7GsAxXFQ3AEfDqLc0d40b+x+eGKugESCZA1sJBMCN51Wv1O+Ox2GRjw1abAQSpXaRt9GiPTEsspdZLIVEsAZ5ehE29Npx2Oxmtzdj0Mh0qSC3WEt1+8NyJn88MNmYIpLysDpDEA2N7bxOOx2MjMW2pmhZLqRykzJG9zAU+uE1KbvzlWpsLqdYPobi4x2OwEzNbnuXV21JIBmzETPfrP8AvhvLvT06SIYjmI+2R3Okx1MbXx2OwTdx2nQfmEhQRIMTv6T+IjEenw9l1B4qG41EAQLdnki4N747HYyYrEZQB9SqG5bCKhCgm9huBt1+WG8s40NqEww1KDF957H8z6Y7HYcCFZnLqNDa9KsJGnUhjp96N8THoUidYaJmYBt1v3BtIjHY7CvoNE9HB2+/+eOx2OxPUx6R/9k="/>
          <p:cNvSpPr>
            <a:spLocks noChangeAspect="1" noChangeArrowheads="1"/>
          </p:cNvSpPr>
          <p:nvPr/>
        </p:nvSpPr>
        <p:spPr bwMode="auto">
          <a:xfrm>
            <a:off x="307975" y="-1317625"/>
            <a:ext cx="4600575" cy="3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307975" y="908720"/>
            <a:ext cx="859221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pt-BR" sz="2400" b="1" dirty="0">
                <a:latin typeface="Arial" panose="020B0604020202020204" pitchFamily="34" charset="0"/>
              </a:rPr>
              <a:t>Período: </a:t>
            </a:r>
            <a:r>
              <a:rPr lang="pt-BR" sz="2400" dirty="0">
                <a:latin typeface="Arial" panose="020B0604020202020204" pitchFamily="34" charset="0"/>
              </a:rPr>
              <a:t>12 semanas </a:t>
            </a:r>
          </a:p>
          <a:p>
            <a:pPr algn="just"/>
            <a:endParaRPr lang="pt-BR" sz="2400" dirty="0">
              <a:latin typeface="Arial" panose="020B0604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pt-BR" sz="2400" b="1" dirty="0">
                <a:latin typeface="Arial" panose="020B0604020202020204" pitchFamily="34" charset="0"/>
              </a:rPr>
              <a:t>Protocolo utilizado: </a:t>
            </a:r>
            <a:r>
              <a:rPr lang="pt-BR" sz="2400" dirty="0">
                <a:latin typeface="Arial" panose="020B0604020202020204" pitchFamily="34" charset="0"/>
              </a:rPr>
              <a:t>Caderno nº 36 e 37 do Departamento de Atenção Básica-Estratégia para o Cuidado da pessoa com doença crônica: Diabetes Mellitus e Hipertensão Arterial (2013)</a:t>
            </a:r>
          </a:p>
          <a:p>
            <a:pPr algn="just"/>
            <a:r>
              <a:rPr lang="pt-BR" sz="2400" dirty="0">
                <a:latin typeface="Arial" panose="020B0604020202020204" pitchFamily="34" charset="0"/>
              </a:rPr>
              <a:t> 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pt-BR" sz="2400" b="1" dirty="0">
                <a:latin typeface="Arial" panose="020B0604020202020204" pitchFamily="34" charset="0"/>
              </a:rPr>
              <a:t>População alvo: 281</a:t>
            </a:r>
            <a:r>
              <a:rPr lang="pt-BR" sz="2400" dirty="0">
                <a:latin typeface="Arial" panose="020B0604020202020204" pitchFamily="34" charset="0"/>
              </a:rPr>
              <a:t> usuários hipertensos e </a:t>
            </a:r>
            <a:r>
              <a:rPr lang="pt-BR" sz="2400" b="1" dirty="0">
                <a:latin typeface="Arial" panose="020B0604020202020204" pitchFamily="34" charset="0"/>
              </a:rPr>
              <a:t>71 </a:t>
            </a:r>
            <a:r>
              <a:rPr lang="pt-BR" sz="2400" dirty="0">
                <a:latin typeface="Arial" panose="020B0604020202020204" pitchFamily="34" charset="0"/>
              </a:rPr>
              <a:t>usuários diabéticos</a:t>
            </a:r>
          </a:p>
          <a:p>
            <a:pPr algn="just"/>
            <a:endParaRPr lang="pt-BR" sz="2400" dirty="0">
              <a:latin typeface="Arial" panose="020B0604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pt-BR" sz="2400" b="1" dirty="0">
                <a:latin typeface="Arial" panose="020B0604020202020204" pitchFamily="34" charset="0"/>
              </a:rPr>
              <a:t>Desenvolvimento de ações em quatro eixos 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pt-BR" sz="2400" dirty="0">
                <a:latin typeface="Arial" panose="020B0604020202020204" pitchFamily="34" charset="0"/>
              </a:rPr>
              <a:t>Monitoramento e avaliação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pt-BR" sz="2400" dirty="0">
                <a:latin typeface="Arial" panose="020B0604020202020204" pitchFamily="34" charset="0"/>
              </a:rPr>
              <a:t>Organização e gestão do serviço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pt-BR" sz="2400" dirty="0">
                <a:latin typeface="Arial" panose="020B0604020202020204" pitchFamily="34" charset="0"/>
              </a:rPr>
              <a:t>Engajamento público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pt-BR" sz="2400" dirty="0">
                <a:latin typeface="Arial" panose="020B0604020202020204" pitchFamily="34" charset="0"/>
              </a:rPr>
              <a:t>Qualificação da prática clínica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3203848" y="188640"/>
            <a:ext cx="245291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000" b="1" dirty="0">
                <a:ln w="1905">
                  <a:noFill/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Metodologia</a:t>
            </a:r>
          </a:p>
        </p:txBody>
      </p:sp>
    </p:spTree>
    <p:extLst>
      <p:ext uri="{BB962C8B-B14F-4D97-AF65-F5344CB8AC3E}">
        <p14:creationId xmlns:p14="http://schemas.microsoft.com/office/powerpoint/2010/main" val="382844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1000">
              <a:schemeClr val="bg1">
                <a:tint val="50000"/>
                <a:satMod val="180000"/>
              </a:schemeClr>
            </a:gs>
            <a:gs pos="100000">
              <a:schemeClr val="accent4">
                <a:lumMod val="20000"/>
                <a:lumOff val="80000"/>
              </a:schemeClr>
            </a:gs>
          </a:gsLst>
          <a:path path="circle">
            <a:fillToRect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907704" y="188640"/>
            <a:ext cx="56886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rgbClr val="7030A0"/>
                </a:solidFill>
                <a:latin typeface="Arial" panose="020B0604020202020204" pitchFamily="34" charset="0"/>
              </a:rPr>
              <a:t>Objetivos, Metas e Resultados </a:t>
            </a:r>
            <a:endParaRPr lang="pt-BR" sz="2800" dirty="0">
              <a:solidFill>
                <a:srgbClr val="7030A0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51520" y="711860"/>
            <a:ext cx="8784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Objetivo 1:</a:t>
            </a:r>
            <a:r>
              <a:rPr lang="pt-BR" sz="2400" b="1" dirty="0">
                <a:latin typeface="Arial" panose="020B0604020202020204" pitchFamily="34" charset="0"/>
              </a:rPr>
              <a:t>.</a:t>
            </a:r>
            <a:r>
              <a:rPr lang="pt-BR" sz="2400" b="1" dirty="0"/>
              <a:t> Ampliar a cobertura de saúde a os hipertensos e diabéticos da área de cobertura da UBS .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79512" y="1690993"/>
            <a:ext cx="86443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pt-BR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Meta 1.1: Cadastrar 100% das pessoas com hipertensão no Programa de Atenção à Hipertensão Arterial Sistêmica e à Diabetes Mellitus da UBS.</a:t>
            </a:r>
          </a:p>
        </p:txBody>
      </p:sp>
      <p:sp>
        <p:nvSpPr>
          <p:cNvPr id="5" name="Retângulo 4"/>
          <p:cNvSpPr/>
          <p:nvPr/>
        </p:nvSpPr>
        <p:spPr>
          <a:xfrm>
            <a:off x="3419872" y="6279703"/>
            <a:ext cx="53285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pt-BR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Figura 01: Cobertura do Programa de Atenção à Hipertensão Arterial Sistêmica na unidade básica de saúde vila Cristina, Caxias do sul/RS 2016. </a:t>
            </a:r>
          </a:p>
        </p:txBody>
      </p:sp>
      <p:sp>
        <p:nvSpPr>
          <p:cNvPr id="10" name="Retângulo 9"/>
          <p:cNvSpPr/>
          <p:nvPr/>
        </p:nvSpPr>
        <p:spPr>
          <a:xfrm>
            <a:off x="251520" y="3645024"/>
            <a:ext cx="30243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latin typeface="Arial" panose="020B0604020202020204" pitchFamily="34" charset="0"/>
              </a:rPr>
              <a:t>HTA</a:t>
            </a:r>
          </a:p>
          <a:p>
            <a:r>
              <a:rPr lang="pt-BR" sz="2400" b="1" dirty="0">
                <a:latin typeface="Arial" panose="020B0604020202020204" pitchFamily="34" charset="0"/>
              </a:rPr>
              <a:t>Mês 1: 94 (33,5%) </a:t>
            </a:r>
          </a:p>
          <a:p>
            <a:r>
              <a:rPr lang="pt-BR" sz="2400" b="1" dirty="0">
                <a:latin typeface="Arial" panose="020B0604020202020204" pitchFamily="34" charset="0"/>
              </a:rPr>
              <a:t>Mês 2: 182 (64,8%) </a:t>
            </a:r>
          </a:p>
          <a:p>
            <a:r>
              <a:rPr lang="pt-BR" sz="2400" b="1" dirty="0">
                <a:latin typeface="Arial" panose="020B0604020202020204" pitchFamily="34" charset="0"/>
              </a:rPr>
              <a:t>Mês 3: 239 (85,1%) </a:t>
            </a:r>
            <a:endParaRPr lang="pt-BR" sz="2400" b="1" dirty="0"/>
          </a:p>
        </p:txBody>
      </p:sp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2209422797"/>
              </p:ext>
            </p:extLst>
          </p:nvPr>
        </p:nvGraphicFramePr>
        <p:xfrm>
          <a:off x="3491880" y="2891322"/>
          <a:ext cx="5472608" cy="33883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Gráfico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1893910"/>
              </p:ext>
            </p:extLst>
          </p:nvPr>
        </p:nvGraphicFramePr>
        <p:xfrm>
          <a:off x="3419872" y="3039458"/>
          <a:ext cx="5112568" cy="29098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54827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907704" y="188640"/>
            <a:ext cx="56886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rgbClr val="7030A0"/>
                </a:solidFill>
                <a:latin typeface="Arial" panose="020B0604020202020204" pitchFamily="34" charset="0"/>
              </a:rPr>
              <a:t>Objetivos, Metas e Resultados </a:t>
            </a:r>
            <a:endParaRPr lang="pt-BR" sz="2800" dirty="0">
              <a:solidFill>
                <a:srgbClr val="7030A0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79512" y="711860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Objetivo 1:</a:t>
            </a:r>
            <a:r>
              <a:rPr lang="pt-BR" sz="2400" b="1" dirty="0">
                <a:latin typeface="Arial" panose="020B0604020202020204" pitchFamily="34" charset="0"/>
              </a:rPr>
              <a:t>.</a:t>
            </a:r>
            <a:r>
              <a:rPr lang="pt-BR" sz="2400" b="1" dirty="0"/>
              <a:t> Ampliar a cobertura de saúde a os hipertensos e diabéticos da área de cobertura da UBS .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79512" y="1690993"/>
            <a:ext cx="86443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Meta 1.2: Cadastrar 100% das pessoas com Diabetes no Programa de Atenção à Hipertensão Arterial Sistêmica e à Diabetes Mellitus da UBS.</a:t>
            </a:r>
          </a:p>
        </p:txBody>
      </p:sp>
      <p:sp>
        <p:nvSpPr>
          <p:cNvPr id="5" name="Retângulo 4"/>
          <p:cNvSpPr/>
          <p:nvPr/>
        </p:nvSpPr>
        <p:spPr>
          <a:xfrm>
            <a:off x="3635896" y="6279703"/>
            <a:ext cx="53285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pt-BR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Figura 02: Cobertura do Programa de Atenção à Diabetes mellitus na unidade básica de saúde vila Cristina, Caxias do sul/RS, 2016. </a:t>
            </a:r>
          </a:p>
        </p:txBody>
      </p:sp>
      <p:sp>
        <p:nvSpPr>
          <p:cNvPr id="10" name="Retângulo 9"/>
          <p:cNvSpPr/>
          <p:nvPr/>
        </p:nvSpPr>
        <p:spPr>
          <a:xfrm>
            <a:off x="395536" y="3645024"/>
            <a:ext cx="30243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latin typeface="Arial" panose="020B0604020202020204" pitchFamily="34" charset="0"/>
              </a:rPr>
              <a:t>DM</a:t>
            </a:r>
          </a:p>
          <a:p>
            <a:r>
              <a:rPr lang="pt-BR" sz="2400" b="1" dirty="0">
                <a:latin typeface="Arial" panose="020B0604020202020204" pitchFamily="34" charset="0"/>
              </a:rPr>
              <a:t>Mês 1: 33 (47,8%) </a:t>
            </a:r>
          </a:p>
          <a:p>
            <a:r>
              <a:rPr lang="pt-BR" sz="2400" b="1" dirty="0">
                <a:latin typeface="Arial" panose="020B0604020202020204" pitchFamily="34" charset="0"/>
              </a:rPr>
              <a:t>Mês 2: 55 (79,7%) </a:t>
            </a:r>
          </a:p>
          <a:p>
            <a:r>
              <a:rPr lang="pt-BR" sz="2400" b="1" dirty="0">
                <a:latin typeface="Arial" panose="020B0604020202020204" pitchFamily="34" charset="0"/>
              </a:rPr>
              <a:t>Mês 3: 62 (89,9%) </a:t>
            </a:r>
            <a:endParaRPr lang="pt-BR" sz="2400" b="1" dirty="0"/>
          </a:p>
        </p:txBody>
      </p:sp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2209422797"/>
              </p:ext>
            </p:extLst>
          </p:nvPr>
        </p:nvGraphicFramePr>
        <p:xfrm>
          <a:off x="3491880" y="2891322"/>
          <a:ext cx="5472608" cy="33883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0302446"/>
              </p:ext>
            </p:extLst>
          </p:nvPr>
        </p:nvGraphicFramePr>
        <p:xfrm>
          <a:off x="3707904" y="3112518"/>
          <a:ext cx="4968552" cy="29807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54827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51520" y="973564"/>
            <a:ext cx="84249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pt-BR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Objetivo 2. Melhorar a qualidade da atenção a hipertensos e/ou diabéticos</a:t>
            </a:r>
            <a:r>
              <a:rPr lang="pt-BR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endParaRPr lang="pt-BR" sz="2400" b="1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Meta. 2.1. Realizar exame clínico apropriado em 100% das pessoas com hipertensão.</a:t>
            </a:r>
          </a:p>
        </p:txBody>
      </p:sp>
      <p:sp>
        <p:nvSpPr>
          <p:cNvPr id="3" name="Retângulo 2"/>
          <p:cNvSpPr/>
          <p:nvPr/>
        </p:nvSpPr>
        <p:spPr>
          <a:xfrm>
            <a:off x="251520" y="3371508"/>
            <a:ext cx="28803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latin typeface="Arial" panose="020B0604020202020204" pitchFamily="34" charset="0"/>
              </a:rPr>
              <a:t>HAS </a:t>
            </a:r>
          </a:p>
          <a:p>
            <a:r>
              <a:rPr lang="pt-BR" sz="2400" b="1" dirty="0">
                <a:latin typeface="Arial" panose="020B0604020202020204" pitchFamily="34" charset="0"/>
              </a:rPr>
              <a:t>Mês 1: 94 (100%) </a:t>
            </a:r>
          </a:p>
          <a:p>
            <a:r>
              <a:rPr lang="pt-BR" sz="2400" b="1" dirty="0">
                <a:latin typeface="Arial" panose="020B0604020202020204" pitchFamily="34" charset="0"/>
              </a:rPr>
              <a:t>Mês 2: 182 (100%) </a:t>
            </a:r>
          </a:p>
          <a:p>
            <a:r>
              <a:rPr lang="pt-BR" sz="2400" b="1" dirty="0">
                <a:latin typeface="Arial" panose="020B0604020202020204" pitchFamily="34" charset="0"/>
              </a:rPr>
              <a:t>Mês 3: 239 (100%) </a:t>
            </a:r>
            <a:endParaRPr lang="pt-BR" sz="2400" b="1" dirty="0"/>
          </a:p>
        </p:txBody>
      </p:sp>
      <p:sp>
        <p:nvSpPr>
          <p:cNvPr id="7" name="Retângulo 6"/>
          <p:cNvSpPr/>
          <p:nvPr/>
        </p:nvSpPr>
        <p:spPr>
          <a:xfrm>
            <a:off x="1979712" y="211640"/>
            <a:ext cx="56886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7030A0"/>
                </a:solidFill>
                <a:latin typeface="Arial" panose="020B0604020202020204" pitchFamily="34" charset="0"/>
              </a:rPr>
              <a:t>Objetivos, Metas e Resultados</a:t>
            </a:r>
            <a:endParaRPr lang="pt-BR" sz="2800" dirty="0">
              <a:solidFill>
                <a:srgbClr val="7030A0"/>
              </a:solidFill>
            </a:endParaRP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2876032"/>
              </p:ext>
            </p:extLst>
          </p:nvPr>
        </p:nvGraphicFramePr>
        <p:xfrm>
          <a:off x="3851920" y="3520592"/>
          <a:ext cx="5119978" cy="3007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5448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11560" y="1196752"/>
            <a:ext cx="80648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pt-BR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Objetivo 2. Melhorar a qualidade da atenção a hipertensos e/ou diabéticos</a:t>
            </a:r>
            <a:r>
              <a:rPr lang="pt-BR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endParaRPr lang="pt-BR" sz="2400" b="1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Meta. 2.2. Realizar exame clínico apropriado em 100% das pessoas com diabetes.</a:t>
            </a:r>
          </a:p>
        </p:txBody>
      </p:sp>
      <p:graphicFrame>
        <p:nvGraphicFramePr>
          <p:cNvPr id="3" name="Grá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045084"/>
              </p:ext>
            </p:extLst>
          </p:nvPr>
        </p:nvGraphicFramePr>
        <p:xfrm>
          <a:off x="3851920" y="3520592"/>
          <a:ext cx="5119978" cy="3007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tângulo 3"/>
          <p:cNvSpPr/>
          <p:nvPr/>
        </p:nvSpPr>
        <p:spPr>
          <a:xfrm>
            <a:off x="323528" y="4005064"/>
            <a:ext cx="28803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latin typeface="Arial" panose="020B0604020202020204" pitchFamily="34" charset="0"/>
              </a:rPr>
              <a:t>DM</a:t>
            </a:r>
          </a:p>
          <a:p>
            <a:r>
              <a:rPr lang="pt-BR" sz="2400" b="1" dirty="0">
                <a:latin typeface="Arial" panose="020B0604020202020204" pitchFamily="34" charset="0"/>
              </a:rPr>
              <a:t>Mês 1: 33 (100%) </a:t>
            </a:r>
          </a:p>
          <a:p>
            <a:r>
              <a:rPr lang="pt-BR" sz="2400" b="1" dirty="0">
                <a:latin typeface="Arial" panose="020B0604020202020204" pitchFamily="34" charset="0"/>
              </a:rPr>
              <a:t>Mês 2: 55 (100%) </a:t>
            </a:r>
          </a:p>
          <a:p>
            <a:r>
              <a:rPr lang="pt-BR" sz="2400" b="1" dirty="0">
                <a:latin typeface="Arial" panose="020B0604020202020204" pitchFamily="34" charset="0"/>
              </a:rPr>
              <a:t>Mês 3: 62 (100%) </a:t>
            </a:r>
            <a:endParaRPr lang="pt-BR" sz="2400" b="1" dirty="0"/>
          </a:p>
        </p:txBody>
      </p:sp>
      <p:sp>
        <p:nvSpPr>
          <p:cNvPr id="5" name="Retângulo 4"/>
          <p:cNvSpPr/>
          <p:nvPr/>
        </p:nvSpPr>
        <p:spPr>
          <a:xfrm>
            <a:off x="2483768" y="316130"/>
            <a:ext cx="53816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b="1" dirty="0">
                <a:solidFill>
                  <a:srgbClr val="7030A0"/>
                </a:solidFill>
                <a:latin typeface="Arial" panose="020B0604020202020204" pitchFamily="34" charset="0"/>
              </a:rPr>
              <a:t>Objetivos, Metas e Resultados</a:t>
            </a:r>
            <a:endParaRPr lang="pt-BR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651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51520" y="973564"/>
            <a:ext cx="84249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pt-BR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Objetivo 2. Melhorar a qualidade da atenção a hipertensos e/ou diabéticos</a:t>
            </a:r>
            <a:r>
              <a:rPr lang="pt-BR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endParaRPr lang="pt-BR" sz="24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Meta. 2.3</a:t>
            </a:r>
            <a:r>
              <a:rPr lang="pt-BR" sz="2400" dirty="0">
                <a:solidFill>
                  <a:srgbClr val="00000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.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Realizar exame dos pés em 100% dos usuários com diabetes.</a:t>
            </a:r>
            <a:endParaRPr lang="pt-BR" sz="2400" dirty="0">
              <a:solidFill>
                <a:srgbClr val="000000"/>
              </a:solidFill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algn="just"/>
            <a:endParaRPr lang="pt-BR" sz="24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51520" y="3861048"/>
            <a:ext cx="28803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latin typeface="Arial" panose="020B0604020202020204" pitchFamily="34" charset="0"/>
              </a:rPr>
              <a:t>DM</a:t>
            </a:r>
          </a:p>
          <a:p>
            <a:r>
              <a:rPr lang="pt-BR" sz="2400" b="1" dirty="0">
                <a:latin typeface="Arial" panose="020B0604020202020204" pitchFamily="34" charset="0"/>
              </a:rPr>
              <a:t>Mês 1: 33 (100%) </a:t>
            </a:r>
          </a:p>
          <a:p>
            <a:r>
              <a:rPr lang="pt-BR" sz="2400" b="1" dirty="0">
                <a:latin typeface="Arial" panose="020B0604020202020204" pitchFamily="34" charset="0"/>
              </a:rPr>
              <a:t>Mês 2: 55 (100%) </a:t>
            </a:r>
          </a:p>
          <a:p>
            <a:r>
              <a:rPr lang="pt-BR" sz="2400" b="1" dirty="0">
                <a:latin typeface="Arial" panose="020B0604020202020204" pitchFamily="34" charset="0"/>
              </a:rPr>
              <a:t>Mês 3: 62 (100%) </a:t>
            </a:r>
            <a:endParaRPr lang="pt-BR" sz="2400" b="1" dirty="0"/>
          </a:p>
        </p:txBody>
      </p:sp>
      <p:sp>
        <p:nvSpPr>
          <p:cNvPr id="7" name="Retângulo 6"/>
          <p:cNvSpPr/>
          <p:nvPr/>
        </p:nvSpPr>
        <p:spPr>
          <a:xfrm>
            <a:off x="1979712" y="211640"/>
            <a:ext cx="56886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7030A0"/>
                </a:solidFill>
                <a:latin typeface="Arial" panose="020B0604020202020204" pitchFamily="34" charset="0"/>
              </a:rPr>
              <a:t>Objetivos, Metas e Resultados</a:t>
            </a:r>
            <a:endParaRPr lang="pt-BR" sz="2800" dirty="0">
              <a:solidFill>
                <a:srgbClr val="7030A0"/>
              </a:solidFill>
            </a:endParaRP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0117349"/>
              </p:ext>
            </p:extLst>
          </p:nvPr>
        </p:nvGraphicFramePr>
        <p:xfrm>
          <a:off x="3491880" y="3140968"/>
          <a:ext cx="5328592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5448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51520" y="973564"/>
            <a:ext cx="84249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pt-BR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Objetivo 2. Melhorar a qualidade da atenção a hipertensos e/ou diabéticos</a:t>
            </a:r>
            <a:r>
              <a:rPr lang="pt-BR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endParaRPr lang="pt-BR" sz="2400" b="1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Meta.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2.4: Garantir a 100% dos hipertensos a realização de exames complementares em dia de acordo com o protocolo.   </a:t>
            </a:r>
          </a:p>
          <a:p>
            <a:pPr algn="just">
              <a:spcAft>
                <a:spcPts val="0"/>
              </a:spcAft>
            </a:pPr>
            <a:endParaRPr lang="pt-BR" sz="24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51520" y="3371508"/>
            <a:ext cx="28803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latin typeface="Arial" panose="020B0604020202020204" pitchFamily="34" charset="0"/>
              </a:rPr>
              <a:t>HAS </a:t>
            </a:r>
          </a:p>
          <a:p>
            <a:r>
              <a:rPr lang="pt-BR" sz="2400" b="1" dirty="0">
                <a:latin typeface="Arial" panose="020B0604020202020204" pitchFamily="34" charset="0"/>
              </a:rPr>
              <a:t>Mês 1: 94 (100%) </a:t>
            </a:r>
          </a:p>
          <a:p>
            <a:r>
              <a:rPr lang="pt-BR" sz="2400" b="1" dirty="0">
                <a:latin typeface="Arial" panose="020B0604020202020204" pitchFamily="34" charset="0"/>
              </a:rPr>
              <a:t>Mês 2: 105 (100%) </a:t>
            </a:r>
          </a:p>
          <a:p>
            <a:r>
              <a:rPr lang="pt-BR" sz="2400" b="1" dirty="0">
                <a:latin typeface="Arial" panose="020B0604020202020204" pitchFamily="34" charset="0"/>
              </a:rPr>
              <a:t>Mês 3: 155 (100%) </a:t>
            </a:r>
            <a:endParaRPr lang="pt-BR" sz="2400" b="1" dirty="0"/>
          </a:p>
        </p:txBody>
      </p:sp>
      <p:sp>
        <p:nvSpPr>
          <p:cNvPr id="5" name="Retângulo 4"/>
          <p:cNvSpPr/>
          <p:nvPr/>
        </p:nvSpPr>
        <p:spPr>
          <a:xfrm>
            <a:off x="251520" y="5027692"/>
            <a:ext cx="28803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latin typeface="Arial" panose="020B0604020202020204" pitchFamily="34" charset="0"/>
              </a:rPr>
              <a:t> </a:t>
            </a:r>
            <a:endParaRPr lang="pt-BR" sz="2400" dirty="0"/>
          </a:p>
        </p:txBody>
      </p:sp>
      <p:sp>
        <p:nvSpPr>
          <p:cNvPr id="7" name="Retângulo 6"/>
          <p:cNvSpPr/>
          <p:nvPr/>
        </p:nvSpPr>
        <p:spPr>
          <a:xfrm>
            <a:off x="1979712" y="211640"/>
            <a:ext cx="56886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7030A0"/>
                </a:solidFill>
                <a:latin typeface="Arial" panose="020B0604020202020204" pitchFamily="34" charset="0"/>
              </a:rPr>
              <a:t>Objetivos, Metas e Resultados</a:t>
            </a:r>
            <a:endParaRPr lang="pt-BR" sz="2800" dirty="0">
              <a:solidFill>
                <a:srgbClr val="7030A0"/>
              </a:solidFill>
            </a:endParaRP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5041513"/>
              </p:ext>
            </p:extLst>
          </p:nvPr>
        </p:nvGraphicFramePr>
        <p:xfrm>
          <a:off x="3491880" y="3140968"/>
          <a:ext cx="5328592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5448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51520" y="973564"/>
            <a:ext cx="84249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Objetivo 2. Melhorar a qualidade da atenção a hipertensos e/ou diabéticos</a:t>
            </a:r>
            <a:r>
              <a:rPr lang="pt-BR" sz="2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endParaRPr lang="pt-BR" sz="24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Meta.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2.5: Garantir a 100% dos diabéticos a realização de exames complementares em dia de acordo com o protocolo.   </a:t>
            </a:r>
          </a:p>
          <a:p>
            <a:pPr algn="just">
              <a:spcAft>
                <a:spcPts val="0"/>
              </a:spcAft>
            </a:pPr>
            <a:endParaRPr lang="pt-BR" sz="24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51520" y="3371508"/>
            <a:ext cx="28803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Arial" panose="020B0604020202020204" pitchFamily="34" charset="0"/>
              </a:rPr>
              <a:t>DM </a:t>
            </a:r>
          </a:p>
          <a:p>
            <a:r>
              <a:rPr lang="pt-BR" sz="2400" dirty="0">
                <a:latin typeface="Arial" panose="020B0604020202020204" pitchFamily="34" charset="0"/>
              </a:rPr>
              <a:t>Mês 1: 33 (100%) </a:t>
            </a:r>
          </a:p>
          <a:p>
            <a:r>
              <a:rPr lang="pt-BR" sz="2400" dirty="0">
                <a:latin typeface="Arial" panose="020B0604020202020204" pitchFamily="34" charset="0"/>
              </a:rPr>
              <a:t>Mês 2: 55 (100%) </a:t>
            </a:r>
          </a:p>
          <a:p>
            <a:r>
              <a:rPr lang="pt-BR" sz="2400" dirty="0">
                <a:latin typeface="Arial" panose="020B0604020202020204" pitchFamily="34" charset="0"/>
              </a:rPr>
              <a:t>Mês 3: 62 (100%) </a:t>
            </a:r>
            <a:endParaRPr lang="pt-BR" sz="2400" dirty="0"/>
          </a:p>
        </p:txBody>
      </p:sp>
      <p:sp>
        <p:nvSpPr>
          <p:cNvPr id="5" name="Retângulo 4"/>
          <p:cNvSpPr/>
          <p:nvPr/>
        </p:nvSpPr>
        <p:spPr>
          <a:xfrm>
            <a:off x="251520" y="5027692"/>
            <a:ext cx="28803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latin typeface="Arial" panose="020B0604020202020204" pitchFamily="34" charset="0"/>
              </a:rPr>
              <a:t> </a:t>
            </a:r>
            <a:endParaRPr lang="pt-BR" sz="2400" dirty="0"/>
          </a:p>
        </p:txBody>
      </p:sp>
      <p:sp>
        <p:nvSpPr>
          <p:cNvPr id="7" name="Retângulo 6"/>
          <p:cNvSpPr/>
          <p:nvPr/>
        </p:nvSpPr>
        <p:spPr>
          <a:xfrm>
            <a:off x="1979712" y="211640"/>
            <a:ext cx="56886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0070C0"/>
                </a:solidFill>
                <a:latin typeface="Arial" panose="020B0604020202020204" pitchFamily="34" charset="0"/>
              </a:rPr>
              <a:t>Objetivos, Metas e Resultados</a:t>
            </a:r>
            <a:endParaRPr lang="pt-BR" sz="2800" dirty="0">
              <a:solidFill>
                <a:srgbClr val="0070C0"/>
              </a:solidFill>
            </a:endParaRP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8723061"/>
              </p:ext>
            </p:extLst>
          </p:nvPr>
        </p:nvGraphicFramePr>
        <p:xfrm>
          <a:off x="3491880" y="3140968"/>
          <a:ext cx="5328592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5448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51520" y="764704"/>
            <a:ext cx="84249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pt-BR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Objetivo 2. Melhorar a qualidade da atenção a hipertensos e/ou diabéticos</a:t>
            </a:r>
            <a:r>
              <a:rPr lang="pt-BR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endParaRPr lang="pt-BR" sz="2400" b="1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Meta.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2.6: Priorizar a prescrição de medicamentos da farmácia popular para 100% dos hipertensos cadastrados na unidade de saúde.</a:t>
            </a:r>
          </a:p>
          <a:p>
            <a:pPr algn="just"/>
            <a:endParaRPr lang="pt-BR" sz="24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51520" y="3789040"/>
            <a:ext cx="28803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latin typeface="Arial" panose="020B0604020202020204" pitchFamily="34" charset="0"/>
              </a:rPr>
              <a:t>HAS </a:t>
            </a:r>
          </a:p>
          <a:p>
            <a:r>
              <a:rPr lang="pt-BR" sz="2400" b="1" dirty="0">
                <a:latin typeface="Arial" panose="020B0604020202020204" pitchFamily="34" charset="0"/>
              </a:rPr>
              <a:t>Mês 1: 94 (100%) </a:t>
            </a:r>
          </a:p>
          <a:p>
            <a:r>
              <a:rPr lang="pt-BR" sz="2400" b="1" dirty="0">
                <a:latin typeface="Arial" panose="020B0604020202020204" pitchFamily="34" charset="0"/>
              </a:rPr>
              <a:t>Mês 2: 182 (100%) </a:t>
            </a:r>
          </a:p>
          <a:p>
            <a:r>
              <a:rPr lang="pt-BR" sz="2400" b="1" dirty="0">
                <a:latin typeface="Arial" panose="020B0604020202020204" pitchFamily="34" charset="0"/>
              </a:rPr>
              <a:t>Mês 3: 239 (100%)</a:t>
            </a:r>
            <a:r>
              <a:rPr lang="pt-BR" sz="2400" dirty="0">
                <a:latin typeface="Arial" panose="020B0604020202020204" pitchFamily="34" charset="0"/>
              </a:rPr>
              <a:t> </a:t>
            </a:r>
            <a:endParaRPr lang="pt-BR" sz="2400" dirty="0"/>
          </a:p>
        </p:txBody>
      </p:sp>
      <p:sp>
        <p:nvSpPr>
          <p:cNvPr id="5" name="Retângulo 4"/>
          <p:cNvSpPr/>
          <p:nvPr/>
        </p:nvSpPr>
        <p:spPr>
          <a:xfrm>
            <a:off x="251520" y="5027692"/>
            <a:ext cx="28803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latin typeface="Arial" panose="020B0604020202020204" pitchFamily="34" charset="0"/>
              </a:rPr>
              <a:t> </a:t>
            </a:r>
            <a:endParaRPr lang="pt-BR" sz="2400" dirty="0"/>
          </a:p>
        </p:txBody>
      </p:sp>
      <p:sp>
        <p:nvSpPr>
          <p:cNvPr id="7" name="Retângulo 6"/>
          <p:cNvSpPr/>
          <p:nvPr/>
        </p:nvSpPr>
        <p:spPr>
          <a:xfrm>
            <a:off x="1979712" y="211640"/>
            <a:ext cx="56886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7030A0"/>
                </a:solidFill>
                <a:latin typeface="Arial" panose="020B0604020202020204" pitchFamily="34" charset="0"/>
              </a:rPr>
              <a:t>Objetivos, Metas e Resultados</a:t>
            </a:r>
            <a:endParaRPr lang="pt-BR" sz="2800" dirty="0">
              <a:solidFill>
                <a:srgbClr val="7030A0"/>
              </a:solidFill>
            </a:endParaRP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3013660"/>
              </p:ext>
            </p:extLst>
          </p:nvPr>
        </p:nvGraphicFramePr>
        <p:xfrm>
          <a:off x="3491880" y="3140968"/>
          <a:ext cx="5328592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5448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51520" y="764704"/>
            <a:ext cx="84249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pt-BR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Objetivo 2. Melhorar a qualidade da atenção a hipertensos e/ou diabéticos</a:t>
            </a:r>
            <a:r>
              <a:rPr lang="pt-BR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endParaRPr lang="pt-BR" sz="2400" b="1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Meta.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2.7: Priorizar a prescrição de medicamentos da farmácia popular para 100% dos Diabéticos cadastrados na unidade de saúde.</a:t>
            </a:r>
          </a:p>
          <a:p>
            <a:pPr algn="just"/>
            <a:endParaRPr lang="pt-BR" sz="24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51520" y="3700926"/>
            <a:ext cx="28803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latin typeface="Arial" panose="020B0604020202020204" pitchFamily="34" charset="0"/>
              </a:rPr>
              <a:t>DM </a:t>
            </a:r>
          </a:p>
          <a:p>
            <a:r>
              <a:rPr lang="pt-BR" sz="2400" b="1" dirty="0">
                <a:latin typeface="Arial" panose="020B0604020202020204" pitchFamily="34" charset="0"/>
              </a:rPr>
              <a:t>Mês 1: 33 (100%) </a:t>
            </a:r>
          </a:p>
          <a:p>
            <a:r>
              <a:rPr lang="pt-BR" sz="2400" b="1" dirty="0">
                <a:latin typeface="Arial" panose="020B0604020202020204" pitchFamily="34" charset="0"/>
              </a:rPr>
              <a:t>Mês 2: 55 (100%) </a:t>
            </a:r>
          </a:p>
          <a:p>
            <a:r>
              <a:rPr lang="pt-BR" sz="2400" b="1" dirty="0">
                <a:latin typeface="Arial" panose="020B0604020202020204" pitchFamily="34" charset="0"/>
              </a:rPr>
              <a:t>Mês 3: 62 (100%) </a:t>
            </a:r>
            <a:endParaRPr lang="pt-BR" sz="2400" b="1" dirty="0"/>
          </a:p>
        </p:txBody>
      </p:sp>
      <p:sp>
        <p:nvSpPr>
          <p:cNvPr id="5" name="Retângulo 4"/>
          <p:cNvSpPr/>
          <p:nvPr/>
        </p:nvSpPr>
        <p:spPr>
          <a:xfrm>
            <a:off x="251520" y="5027692"/>
            <a:ext cx="28803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latin typeface="Arial" panose="020B0604020202020204" pitchFamily="34" charset="0"/>
              </a:rPr>
              <a:t> </a:t>
            </a:r>
            <a:endParaRPr lang="pt-BR" sz="2400" dirty="0"/>
          </a:p>
        </p:txBody>
      </p:sp>
      <p:sp>
        <p:nvSpPr>
          <p:cNvPr id="7" name="Retângulo 6"/>
          <p:cNvSpPr/>
          <p:nvPr/>
        </p:nvSpPr>
        <p:spPr>
          <a:xfrm>
            <a:off x="1979712" y="211640"/>
            <a:ext cx="56886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7030A0"/>
                </a:solidFill>
                <a:latin typeface="Arial" panose="020B0604020202020204" pitchFamily="34" charset="0"/>
              </a:rPr>
              <a:t>Objetivos, Metas e Resultados</a:t>
            </a:r>
            <a:endParaRPr lang="pt-BR" sz="2800" dirty="0">
              <a:solidFill>
                <a:srgbClr val="7030A0"/>
              </a:solidFill>
            </a:endParaRP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4749751"/>
              </p:ext>
            </p:extLst>
          </p:nvPr>
        </p:nvGraphicFramePr>
        <p:xfrm>
          <a:off x="3491880" y="3140968"/>
          <a:ext cx="5328592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5448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51520" y="1124744"/>
            <a:ext cx="86409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Garantir a atenção aos usuários hipertensos e diabéticos, da área de cobertura da UBS realizando ações de promoção, prevenção de saúde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Ampliar a cobertura e o acesso da população aos serviços de atenção básica para garantir as consultas de controle e seguimento dos usuários com hipertensão e diabetes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Melhorar a adesão dos hipertensos e diabéticos ao programa de atenção a hipertensão e diabetes adesão.</a:t>
            </a:r>
            <a:endParaRPr lang="pt-BR" sz="2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60083" y="116632"/>
            <a:ext cx="84603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n w="1905">
                  <a:noFill/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Importância da ação programática</a:t>
            </a:r>
          </a:p>
        </p:txBody>
      </p:sp>
    </p:spTree>
    <p:extLst>
      <p:ext uri="{BB962C8B-B14F-4D97-AF65-F5344CB8AC3E}">
        <p14:creationId xmlns:p14="http://schemas.microsoft.com/office/powerpoint/2010/main" val="38540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85720" y="714356"/>
            <a:ext cx="84249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pt-BR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Objetivo 2. Melhorar a qualidade da atenção a hipertensos e/ou diabéticos</a:t>
            </a:r>
            <a:r>
              <a:rPr lang="pt-BR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endParaRPr lang="pt-BR" sz="2400" b="1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pt-BR" sz="2400" dirty="0">
                <a:solidFill>
                  <a:srgbClr val="00000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Meta. 2.8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: Realizar avaliação da necessidade de atendimento odontológico em 100% dos hipertensos.</a:t>
            </a:r>
            <a:endParaRPr lang="pt-BR" sz="2400" dirty="0">
              <a:solidFill>
                <a:srgbClr val="000000"/>
              </a:solidFill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51520" y="3371508"/>
            <a:ext cx="28803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latin typeface="Arial" panose="020B0604020202020204" pitchFamily="34" charset="0"/>
              </a:rPr>
              <a:t>HAS </a:t>
            </a:r>
          </a:p>
          <a:p>
            <a:r>
              <a:rPr lang="pt-BR" sz="2400" b="1" dirty="0">
                <a:latin typeface="Arial" panose="020B0604020202020204" pitchFamily="34" charset="0"/>
              </a:rPr>
              <a:t>Mês 1: 94 (100%) </a:t>
            </a:r>
          </a:p>
          <a:p>
            <a:r>
              <a:rPr lang="pt-BR" sz="2400" b="1" dirty="0">
                <a:latin typeface="Arial" panose="020B0604020202020204" pitchFamily="34" charset="0"/>
              </a:rPr>
              <a:t>Mês 2: 182 (100%) </a:t>
            </a:r>
          </a:p>
          <a:p>
            <a:r>
              <a:rPr lang="pt-BR" sz="2400" b="1" dirty="0">
                <a:latin typeface="Arial" panose="020B0604020202020204" pitchFamily="34" charset="0"/>
              </a:rPr>
              <a:t>Mês 3: 239 (100%) </a:t>
            </a:r>
            <a:endParaRPr lang="pt-BR" sz="2400" b="1" dirty="0"/>
          </a:p>
        </p:txBody>
      </p:sp>
      <p:sp>
        <p:nvSpPr>
          <p:cNvPr id="7" name="Retângulo 6"/>
          <p:cNvSpPr/>
          <p:nvPr/>
        </p:nvSpPr>
        <p:spPr>
          <a:xfrm>
            <a:off x="1979712" y="211640"/>
            <a:ext cx="56886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7030A0"/>
                </a:solidFill>
                <a:latin typeface="Arial" panose="020B0604020202020204" pitchFamily="34" charset="0"/>
              </a:rPr>
              <a:t>Objetivos, Metas e Resultados</a:t>
            </a:r>
            <a:endParaRPr lang="pt-BR" sz="2800" dirty="0">
              <a:solidFill>
                <a:srgbClr val="7030A0"/>
              </a:solidFill>
            </a:endParaRP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7362466"/>
              </p:ext>
            </p:extLst>
          </p:nvPr>
        </p:nvGraphicFramePr>
        <p:xfrm>
          <a:off x="3491880" y="3140968"/>
          <a:ext cx="5328592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5448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85720" y="714356"/>
            <a:ext cx="84249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pt-BR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Objetivo 2. Melhorar a qualidade da atenção a hipertensos e/ou diabéticos</a:t>
            </a:r>
            <a:r>
              <a:rPr lang="pt-BR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endParaRPr lang="pt-BR" sz="2400" b="1" dirty="0">
              <a:solidFill>
                <a:srgbClr val="000000"/>
              </a:solidFill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algn="just"/>
            <a:r>
              <a:rPr lang="pt-BR" sz="2400" dirty="0">
                <a:solidFill>
                  <a:srgbClr val="00000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Meta. 2.9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: Realizar avaliação da necessidade de atendimento odontológico em 100% dos diabéticos</a:t>
            </a:r>
            <a:r>
              <a:rPr lang="pt-BR" sz="2400" dirty="0">
                <a:solidFill>
                  <a:srgbClr val="00000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.</a:t>
            </a:r>
          </a:p>
          <a:p>
            <a:pPr algn="just"/>
            <a:endParaRPr lang="pt-BR" sz="24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51520" y="3571876"/>
            <a:ext cx="28803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latin typeface="Arial" panose="020B0604020202020204" pitchFamily="34" charset="0"/>
              </a:rPr>
              <a:t>DM</a:t>
            </a:r>
          </a:p>
          <a:p>
            <a:r>
              <a:rPr lang="pt-BR" sz="2400" b="1" dirty="0">
                <a:latin typeface="Arial" panose="020B0604020202020204" pitchFamily="34" charset="0"/>
              </a:rPr>
              <a:t>Mês 1: 33 (100%) </a:t>
            </a:r>
          </a:p>
          <a:p>
            <a:r>
              <a:rPr lang="pt-BR" sz="2400" b="1" dirty="0">
                <a:latin typeface="Arial" panose="020B0604020202020204" pitchFamily="34" charset="0"/>
              </a:rPr>
              <a:t>Mês 2: 55 (100%) </a:t>
            </a:r>
          </a:p>
          <a:p>
            <a:r>
              <a:rPr lang="pt-BR" sz="2400" b="1" dirty="0">
                <a:latin typeface="Arial" panose="020B0604020202020204" pitchFamily="34" charset="0"/>
              </a:rPr>
              <a:t>Mês 3: 62 (100%) </a:t>
            </a:r>
            <a:endParaRPr lang="pt-BR" sz="2400" b="1" dirty="0"/>
          </a:p>
        </p:txBody>
      </p:sp>
      <p:sp>
        <p:nvSpPr>
          <p:cNvPr id="7" name="Retângulo 6"/>
          <p:cNvSpPr/>
          <p:nvPr/>
        </p:nvSpPr>
        <p:spPr>
          <a:xfrm>
            <a:off x="1979712" y="211640"/>
            <a:ext cx="56886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rgbClr val="7030A0"/>
                </a:solidFill>
                <a:latin typeface="Arial" panose="020B0604020202020204" pitchFamily="34" charset="0"/>
              </a:rPr>
              <a:t>Objetivos, Metas e Resultados</a:t>
            </a:r>
            <a:endParaRPr lang="pt-BR" sz="2800" dirty="0">
              <a:solidFill>
                <a:srgbClr val="7030A0"/>
              </a:solidFill>
            </a:endParaRP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7278600"/>
              </p:ext>
            </p:extLst>
          </p:nvPr>
        </p:nvGraphicFramePr>
        <p:xfrm>
          <a:off x="3491880" y="3140968"/>
          <a:ext cx="5328592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5448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85720" y="714356"/>
            <a:ext cx="84249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pt-BR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Objetivo 3. Melhorar</a:t>
            </a:r>
            <a:r>
              <a:rPr lang="pt-BR" sz="2400" b="1" dirty="0"/>
              <a:t>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a adesão de hipertensos ao programa. </a:t>
            </a:r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spcAft>
                <a:spcPts val="0"/>
              </a:spcAft>
            </a:pPr>
            <a:endParaRPr lang="pt-BR" sz="2400" b="1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pt-BR" sz="2400" dirty="0" smtClean="0">
                <a:solidFill>
                  <a:srgbClr val="00000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Meta.3.1.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Buscar 100% dos hipertensos faltosos às consultas na unidade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de saúde conforme a periodicidade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recomendada</a:t>
            </a:r>
            <a:r>
              <a:rPr lang="pt-BR" sz="2400" dirty="0">
                <a:solidFill>
                  <a:srgbClr val="00000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.</a:t>
            </a:r>
          </a:p>
        </p:txBody>
      </p:sp>
      <p:sp>
        <p:nvSpPr>
          <p:cNvPr id="3" name="Retângulo 2"/>
          <p:cNvSpPr/>
          <p:nvPr/>
        </p:nvSpPr>
        <p:spPr>
          <a:xfrm>
            <a:off x="251520" y="3371508"/>
            <a:ext cx="28803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</a:rPr>
              <a:t>HAS </a:t>
            </a:r>
          </a:p>
          <a:p>
            <a:r>
              <a:rPr lang="pt-BR" sz="2400" b="1" dirty="0">
                <a:latin typeface="Arial" panose="020B0604020202020204" pitchFamily="34" charset="0"/>
              </a:rPr>
              <a:t>Mês 1: 22 (100%) </a:t>
            </a:r>
          </a:p>
          <a:p>
            <a:r>
              <a:rPr lang="pt-BR" sz="2400" b="1" dirty="0">
                <a:latin typeface="Arial" panose="020B0604020202020204" pitchFamily="34" charset="0"/>
              </a:rPr>
              <a:t>Mês 2: 37 (100%) </a:t>
            </a:r>
          </a:p>
          <a:p>
            <a:r>
              <a:rPr lang="pt-BR" sz="2400" b="1" dirty="0">
                <a:latin typeface="Arial" panose="020B0604020202020204" pitchFamily="34" charset="0"/>
              </a:rPr>
              <a:t>Mês 3: 48 (100%) </a:t>
            </a:r>
            <a:endParaRPr lang="pt-BR" sz="2400" b="1" dirty="0"/>
          </a:p>
        </p:txBody>
      </p:sp>
      <p:sp>
        <p:nvSpPr>
          <p:cNvPr id="7" name="Retângulo 6"/>
          <p:cNvSpPr/>
          <p:nvPr/>
        </p:nvSpPr>
        <p:spPr>
          <a:xfrm>
            <a:off x="1979712" y="211640"/>
            <a:ext cx="56886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7030A0"/>
                </a:solidFill>
                <a:latin typeface="Arial" panose="020B0604020202020204" pitchFamily="34" charset="0"/>
              </a:rPr>
              <a:t>Objetivos, Metas e Resultados</a:t>
            </a:r>
            <a:endParaRPr lang="pt-BR" sz="2800" dirty="0">
              <a:solidFill>
                <a:srgbClr val="7030A0"/>
              </a:solidFill>
            </a:endParaRP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8973247"/>
              </p:ext>
            </p:extLst>
          </p:nvPr>
        </p:nvGraphicFramePr>
        <p:xfrm>
          <a:off x="3491880" y="3140968"/>
          <a:ext cx="5328592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5448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85720" y="714356"/>
            <a:ext cx="84249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pt-BR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Objetivo 3. Melhorar</a:t>
            </a:r>
            <a:r>
              <a:rPr lang="pt-BR" sz="2400" b="1" dirty="0"/>
              <a:t>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a adesão de Diabéticos ao programa</a:t>
            </a:r>
            <a:r>
              <a:rPr lang="pt-BR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endParaRPr lang="pt-BR" sz="2400" b="1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pt-BR" sz="2400" dirty="0">
                <a:solidFill>
                  <a:srgbClr val="00000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Meta.3.2</a:t>
            </a:r>
            <a:r>
              <a:rPr lang="pt-BR" sz="2400" dirty="0" smtClean="0">
                <a:solidFill>
                  <a:srgbClr val="00000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.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Buscar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100% dos Diabéticos faltosos às consultas na unidade de saúde conforme a periodicidade recomendada</a:t>
            </a:r>
            <a:r>
              <a:rPr lang="pt-BR" sz="2400" dirty="0">
                <a:solidFill>
                  <a:srgbClr val="00000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.</a:t>
            </a:r>
          </a:p>
        </p:txBody>
      </p:sp>
      <p:sp>
        <p:nvSpPr>
          <p:cNvPr id="3" name="Retângulo 2"/>
          <p:cNvSpPr/>
          <p:nvPr/>
        </p:nvSpPr>
        <p:spPr>
          <a:xfrm>
            <a:off x="251520" y="3371508"/>
            <a:ext cx="28803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latin typeface="Arial" panose="020B0604020202020204" pitchFamily="34" charset="0"/>
              </a:rPr>
              <a:t>DM </a:t>
            </a:r>
          </a:p>
          <a:p>
            <a:r>
              <a:rPr lang="pt-BR" sz="2400" b="1" dirty="0">
                <a:latin typeface="Arial" panose="020B0604020202020204" pitchFamily="34" charset="0"/>
              </a:rPr>
              <a:t>Mês 1: 7 (90,9%) </a:t>
            </a:r>
          </a:p>
          <a:p>
            <a:r>
              <a:rPr lang="pt-BR" sz="2400" b="1" dirty="0">
                <a:latin typeface="Arial" panose="020B0604020202020204" pitchFamily="34" charset="0"/>
              </a:rPr>
              <a:t>Mês 2: 9 (100%) </a:t>
            </a:r>
          </a:p>
          <a:p>
            <a:r>
              <a:rPr lang="pt-BR" sz="2400" b="1" dirty="0">
                <a:latin typeface="Arial" panose="020B0604020202020204" pitchFamily="34" charset="0"/>
              </a:rPr>
              <a:t>Mês 3: 11 (100%) </a:t>
            </a:r>
            <a:endParaRPr lang="pt-BR" sz="2400" b="1" dirty="0"/>
          </a:p>
        </p:txBody>
      </p:sp>
      <p:sp>
        <p:nvSpPr>
          <p:cNvPr id="7" name="Retângulo 6"/>
          <p:cNvSpPr/>
          <p:nvPr/>
        </p:nvSpPr>
        <p:spPr>
          <a:xfrm>
            <a:off x="1979712" y="211640"/>
            <a:ext cx="56886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7030A0"/>
                </a:solidFill>
                <a:latin typeface="Arial" panose="020B0604020202020204" pitchFamily="34" charset="0"/>
              </a:rPr>
              <a:t>Objetivos, Metas e Resultados</a:t>
            </a:r>
            <a:endParaRPr lang="pt-BR" sz="2800" dirty="0">
              <a:solidFill>
                <a:srgbClr val="7030A0"/>
              </a:solidFill>
            </a:endParaRP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7432583"/>
              </p:ext>
            </p:extLst>
          </p:nvPr>
        </p:nvGraphicFramePr>
        <p:xfrm>
          <a:off x="3491880" y="3140968"/>
          <a:ext cx="5328592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5448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51520" y="973564"/>
            <a:ext cx="84249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Objetivo 4.</a:t>
            </a:r>
            <a:r>
              <a:rPr lang="pt-BR" sz="2400" b="1" dirty="0"/>
              <a:t>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Melhorar o registro das informações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pt-BR" sz="2400" b="1" dirty="0">
              <a:solidFill>
                <a:srgbClr val="000000"/>
              </a:solidFill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algn="just">
              <a:spcAft>
                <a:spcPts val="0"/>
              </a:spcAft>
            </a:pPr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Meta. 4.1</a:t>
            </a:r>
            <a:r>
              <a:rPr lang="pt-BR" sz="2400" dirty="0"/>
              <a:t>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Manter ficha de acompanhamento de 100% dos hipertensos cadastrados na unidade de saúde</a:t>
            </a:r>
            <a:r>
              <a:rPr lang="pt-BR" sz="2400" dirty="0">
                <a:solidFill>
                  <a:srgbClr val="00000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.</a:t>
            </a:r>
          </a:p>
        </p:txBody>
      </p:sp>
      <p:sp>
        <p:nvSpPr>
          <p:cNvPr id="3" name="Retângulo 2"/>
          <p:cNvSpPr/>
          <p:nvPr/>
        </p:nvSpPr>
        <p:spPr>
          <a:xfrm>
            <a:off x="251520" y="3371508"/>
            <a:ext cx="28803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latin typeface="Arial" panose="020B0604020202020204" pitchFamily="34" charset="0"/>
              </a:rPr>
              <a:t>HAS </a:t>
            </a:r>
          </a:p>
          <a:p>
            <a:r>
              <a:rPr lang="pt-BR" sz="2400" b="1" dirty="0">
                <a:latin typeface="Arial" panose="020B0604020202020204" pitchFamily="34" charset="0"/>
              </a:rPr>
              <a:t>Mês 1: 94 (100%) </a:t>
            </a:r>
          </a:p>
          <a:p>
            <a:r>
              <a:rPr lang="pt-BR" sz="2400" b="1" dirty="0">
                <a:latin typeface="Arial" panose="020B0604020202020204" pitchFamily="34" charset="0"/>
              </a:rPr>
              <a:t>Mês 2: 182 (100%) </a:t>
            </a:r>
          </a:p>
          <a:p>
            <a:r>
              <a:rPr lang="pt-BR" sz="2400" b="1" dirty="0">
                <a:latin typeface="Arial" panose="020B0604020202020204" pitchFamily="34" charset="0"/>
              </a:rPr>
              <a:t>Mês 3: 239 (100%) </a:t>
            </a:r>
            <a:endParaRPr lang="pt-BR" sz="2400" b="1" dirty="0"/>
          </a:p>
        </p:txBody>
      </p:sp>
      <p:sp>
        <p:nvSpPr>
          <p:cNvPr id="7" name="Retângulo 6"/>
          <p:cNvSpPr/>
          <p:nvPr/>
        </p:nvSpPr>
        <p:spPr>
          <a:xfrm>
            <a:off x="1979712" y="211640"/>
            <a:ext cx="56886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7030A0"/>
                </a:solidFill>
                <a:latin typeface="Arial" panose="020B0604020202020204" pitchFamily="34" charset="0"/>
              </a:rPr>
              <a:t>Objetivos, Metas e Resultados</a:t>
            </a:r>
            <a:endParaRPr lang="pt-BR" sz="2800" dirty="0">
              <a:solidFill>
                <a:srgbClr val="7030A0"/>
              </a:solidFill>
            </a:endParaRP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0117349"/>
              </p:ext>
            </p:extLst>
          </p:nvPr>
        </p:nvGraphicFramePr>
        <p:xfrm>
          <a:off x="3491880" y="3140968"/>
          <a:ext cx="5328592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5448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23528" y="1052736"/>
            <a:ext cx="85689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Objetivo 4.</a:t>
            </a:r>
            <a:r>
              <a:rPr lang="pt-BR" sz="2400" b="1" dirty="0"/>
              <a:t>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Melhorar o registro das informações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pt-BR" sz="2400" b="1" dirty="0">
              <a:solidFill>
                <a:srgbClr val="000000"/>
              </a:solidFill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algn="just"/>
            <a:r>
              <a:rPr lang="pt-BR" sz="2400" dirty="0">
                <a:solidFill>
                  <a:srgbClr val="00000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Meta.4.2.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Manter ficha de acompanhamento de 100% dos diabéticos cadastrados na unidade de saúde</a:t>
            </a:r>
            <a:r>
              <a:rPr lang="pt-BR" sz="2400" dirty="0">
                <a:solidFill>
                  <a:srgbClr val="00000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.</a:t>
            </a:r>
          </a:p>
        </p:txBody>
      </p:sp>
      <p:graphicFrame>
        <p:nvGraphicFramePr>
          <p:cNvPr id="3" name="Grá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0367830"/>
              </p:ext>
            </p:extLst>
          </p:nvPr>
        </p:nvGraphicFramePr>
        <p:xfrm>
          <a:off x="3491880" y="3140968"/>
          <a:ext cx="5328592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tângulo 3"/>
          <p:cNvSpPr/>
          <p:nvPr/>
        </p:nvSpPr>
        <p:spPr>
          <a:xfrm>
            <a:off x="467544" y="4005064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t-BR" sz="2400" b="1" dirty="0">
                <a:latin typeface="Arial" panose="020B0604020202020204" pitchFamily="34" charset="0"/>
              </a:rPr>
              <a:t>DM</a:t>
            </a:r>
          </a:p>
          <a:p>
            <a:r>
              <a:rPr lang="pt-BR" sz="2400" b="1" dirty="0">
                <a:latin typeface="Arial" panose="020B0604020202020204" pitchFamily="34" charset="0"/>
              </a:rPr>
              <a:t>Mês 1: 33 (100%) </a:t>
            </a:r>
          </a:p>
          <a:p>
            <a:r>
              <a:rPr lang="pt-BR" sz="2400" b="1" dirty="0">
                <a:latin typeface="Arial" panose="020B0604020202020204" pitchFamily="34" charset="0"/>
              </a:rPr>
              <a:t>Mês 2: 44 (100%) </a:t>
            </a:r>
          </a:p>
          <a:p>
            <a:r>
              <a:rPr lang="pt-BR" sz="2400" b="1" dirty="0">
                <a:latin typeface="Arial" panose="020B0604020202020204" pitchFamily="34" charset="0"/>
              </a:rPr>
              <a:t>Mês 3: 53 (100%) </a:t>
            </a:r>
            <a:endParaRPr lang="pt-BR" sz="2400" b="1" dirty="0"/>
          </a:p>
        </p:txBody>
      </p:sp>
      <p:sp>
        <p:nvSpPr>
          <p:cNvPr id="5" name="Retângulo 4"/>
          <p:cNvSpPr/>
          <p:nvPr/>
        </p:nvSpPr>
        <p:spPr>
          <a:xfrm>
            <a:off x="2483768" y="437816"/>
            <a:ext cx="46297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b="1" dirty="0">
                <a:solidFill>
                  <a:srgbClr val="7030A0"/>
                </a:solidFill>
                <a:latin typeface="Arial" panose="020B0604020202020204" pitchFamily="34" charset="0"/>
              </a:rPr>
              <a:t>Objetivos, Metas e Resultados</a:t>
            </a:r>
            <a:endParaRPr lang="pt-BR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520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51520" y="764704"/>
            <a:ext cx="842493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3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Objetivo 5</a:t>
            </a:r>
            <a:r>
              <a:rPr lang="pt-BR" sz="2300" b="1" dirty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pt-BR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Realizar </a:t>
            </a:r>
            <a:r>
              <a:rPr lang="pt-BR" sz="2300" b="1" dirty="0">
                <a:latin typeface="Arial" pitchFamily="34" charset="0"/>
                <a:cs typeface="Arial" pitchFamily="34" charset="0"/>
              </a:rPr>
              <a:t>avaliação dos fatores de risco das doenças cardiovasculares nos hipertensos e diabéticos da UBS</a:t>
            </a:r>
            <a:r>
              <a:rPr lang="pt-BR" sz="23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pt-BR" sz="2300" b="1" dirty="0">
              <a:solidFill>
                <a:srgbClr val="000000"/>
              </a:solidFill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algn="just">
              <a:spcAft>
                <a:spcPts val="0"/>
              </a:spcAft>
            </a:pPr>
            <a:r>
              <a:rPr lang="pt-BR" sz="2300" dirty="0">
                <a:solidFill>
                  <a:srgbClr val="00000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Meta. 5.1.</a:t>
            </a:r>
            <a:r>
              <a:rPr lang="pt-BR" sz="2300" dirty="0">
                <a:latin typeface="Arial" pitchFamily="34" charset="0"/>
                <a:cs typeface="Arial" pitchFamily="34" charset="0"/>
              </a:rPr>
              <a:t> Realizar estratificação do risco cardiovascular em 100% dos hipertensos cadastrados na unidade de saúde</a:t>
            </a:r>
            <a:r>
              <a:rPr lang="pt-BR" sz="2300" dirty="0">
                <a:solidFill>
                  <a:srgbClr val="00000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.</a:t>
            </a:r>
          </a:p>
        </p:txBody>
      </p:sp>
      <p:sp>
        <p:nvSpPr>
          <p:cNvPr id="3" name="Retângulo 2"/>
          <p:cNvSpPr/>
          <p:nvPr/>
        </p:nvSpPr>
        <p:spPr>
          <a:xfrm>
            <a:off x="251520" y="3371508"/>
            <a:ext cx="28803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latin typeface="Arial" panose="020B0604020202020204" pitchFamily="34" charset="0"/>
              </a:rPr>
              <a:t>HAS </a:t>
            </a:r>
          </a:p>
          <a:p>
            <a:r>
              <a:rPr lang="pt-BR" sz="2400" b="1" dirty="0">
                <a:latin typeface="Arial" panose="020B0604020202020204" pitchFamily="34" charset="0"/>
              </a:rPr>
              <a:t>Mês 1: 94 (100%) </a:t>
            </a:r>
          </a:p>
          <a:p>
            <a:r>
              <a:rPr lang="pt-BR" sz="2400" b="1" dirty="0">
                <a:latin typeface="Arial" panose="020B0604020202020204" pitchFamily="34" charset="0"/>
              </a:rPr>
              <a:t>Mês 2: 182 (100%) </a:t>
            </a:r>
          </a:p>
          <a:p>
            <a:r>
              <a:rPr lang="pt-BR" sz="2400" b="1" dirty="0">
                <a:latin typeface="Arial" panose="020B0604020202020204" pitchFamily="34" charset="0"/>
              </a:rPr>
              <a:t>Mês 3: 239 (100%) </a:t>
            </a:r>
            <a:endParaRPr lang="pt-BR" sz="2400" b="1" dirty="0"/>
          </a:p>
        </p:txBody>
      </p:sp>
      <p:sp>
        <p:nvSpPr>
          <p:cNvPr id="7" name="Retângulo 6"/>
          <p:cNvSpPr/>
          <p:nvPr/>
        </p:nvSpPr>
        <p:spPr>
          <a:xfrm>
            <a:off x="1979712" y="211640"/>
            <a:ext cx="56886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7030A0"/>
                </a:solidFill>
                <a:latin typeface="Arial" panose="020B0604020202020204" pitchFamily="34" charset="0"/>
              </a:rPr>
              <a:t>Objetivos, Metas e Resultados</a:t>
            </a:r>
            <a:endParaRPr lang="pt-BR" sz="2800" dirty="0">
              <a:solidFill>
                <a:srgbClr val="7030A0"/>
              </a:solidFill>
            </a:endParaRP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0117349"/>
              </p:ext>
            </p:extLst>
          </p:nvPr>
        </p:nvGraphicFramePr>
        <p:xfrm>
          <a:off x="3491880" y="3140968"/>
          <a:ext cx="5328592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5448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23528" y="764704"/>
            <a:ext cx="8712968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3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Objetivo 5</a:t>
            </a:r>
            <a:r>
              <a:rPr lang="pt-BR" sz="2300" b="1" dirty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pt-BR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Realizar </a:t>
            </a:r>
            <a:r>
              <a:rPr lang="pt-BR" sz="2300" b="1" dirty="0">
                <a:latin typeface="Arial" pitchFamily="34" charset="0"/>
                <a:cs typeface="Arial" pitchFamily="34" charset="0"/>
              </a:rPr>
              <a:t>avaliação dos fatores de risco das doenças cardiovasculares nos hipertensos e diabéticos da UBS</a:t>
            </a:r>
            <a:r>
              <a:rPr lang="pt-BR" sz="23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pt-BR" sz="2300" b="1" dirty="0">
              <a:solidFill>
                <a:srgbClr val="000000"/>
              </a:solidFill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algn="just"/>
            <a:r>
              <a:rPr lang="pt-BR" sz="2300" dirty="0">
                <a:solidFill>
                  <a:srgbClr val="00000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Meta. 5.2</a:t>
            </a:r>
            <a:r>
              <a:rPr lang="pt-BR" sz="2300" dirty="0">
                <a:latin typeface="Arial" pitchFamily="34" charset="0"/>
                <a:cs typeface="Arial" pitchFamily="34" charset="0"/>
              </a:rPr>
              <a:t> Realizar estratificação do risco cardiovascular em 100% dos diabéticos cadastrados na unidade de saúde</a:t>
            </a:r>
            <a:r>
              <a:rPr lang="pt-BR" sz="2300" dirty="0">
                <a:solidFill>
                  <a:srgbClr val="00000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.</a:t>
            </a:r>
          </a:p>
        </p:txBody>
      </p:sp>
      <p:sp>
        <p:nvSpPr>
          <p:cNvPr id="3" name="Retângulo 2"/>
          <p:cNvSpPr/>
          <p:nvPr/>
        </p:nvSpPr>
        <p:spPr>
          <a:xfrm>
            <a:off x="2123728" y="188640"/>
            <a:ext cx="53816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>
                <a:solidFill>
                  <a:srgbClr val="7030A0"/>
                </a:solidFill>
                <a:latin typeface="Arial" panose="020B0604020202020204" pitchFamily="34" charset="0"/>
              </a:rPr>
              <a:t>Objetivos, Metas e Resultados</a:t>
            </a:r>
            <a:endParaRPr lang="pt-BR" sz="2800" dirty="0">
              <a:solidFill>
                <a:srgbClr val="7030A0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539552" y="4365104"/>
            <a:ext cx="28083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>
                <a:latin typeface="Arial" panose="020B0604020202020204" pitchFamily="34" charset="0"/>
              </a:rPr>
              <a:t>DM</a:t>
            </a:r>
          </a:p>
          <a:p>
            <a:r>
              <a:rPr lang="pt-BR" sz="2400" b="1" dirty="0">
                <a:latin typeface="Arial" panose="020B0604020202020204" pitchFamily="34" charset="0"/>
              </a:rPr>
              <a:t>Mês 1: 33 (100%) </a:t>
            </a:r>
          </a:p>
          <a:p>
            <a:r>
              <a:rPr lang="pt-BR" sz="2400" b="1" dirty="0">
                <a:latin typeface="Arial" panose="020B0604020202020204" pitchFamily="34" charset="0"/>
              </a:rPr>
              <a:t>Mês 2: 55 (100%) </a:t>
            </a:r>
          </a:p>
          <a:p>
            <a:r>
              <a:rPr lang="pt-BR" sz="2400" b="1" dirty="0">
                <a:latin typeface="Arial" panose="020B0604020202020204" pitchFamily="34" charset="0"/>
              </a:rPr>
              <a:t>Mês 3: 62 (100%) </a:t>
            </a:r>
            <a:endParaRPr lang="pt-BR" sz="2400" b="1" dirty="0"/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7866562"/>
              </p:ext>
            </p:extLst>
          </p:nvPr>
        </p:nvGraphicFramePr>
        <p:xfrm>
          <a:off x="3491880" y="3140968"/>
          <a:ext cx="5328592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9155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323528" y="812985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pt-BR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OBJETIVO 6: Promover a saúde de pessoas com hipertensão e/ou diabetes.</a:t>
            </a:r>
          </a:p>
        </p:txBody>
      </p:sp>
      <p:sp>
        <p:nvSpPr>
          <p:cNvPr id="4" name="Retângulo 3"/>
          <p:cNvSpPr/>
          <p:nvPr/>
        </p:nvSpPr>
        <p:spPr>
          <a:xfrm>
            <a:off x="323528" y="1736809"/>
            <a:ext cx="8496944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pt-BR" sz="23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Meta 6.1 e 6.2. Garantir orientação nutricional sobre alimentação saudável, prática regular de atividade física, risco do tabagismo e orientações sobre higiene bucal a 100% das pessoas com hipertensão e com diabete.</a:t>
            </a:r>
          </a:p>
          <a:p>
            <a:pPr algn="just">
              <a:spcAft>
                <a:spcPts val="0"/>
              </a:spcAft>
            </a:pPr>
            <a:endParaRPr lang="pt-BR" sz="22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979712" y="211640"/>
            <a:ext cx="56886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7030A0"/>
                </a:solidFill>
                <a:latin typeface="Arial" panose="020B0604020202020204" pitchFamily="34" charset="0"/>
              </a:rPr>
              <a:t>Objetivos, Metas e Resultados</a:t>
            </a:r>
            <a:endParaRPr lang="pt-BR" sz="2800" dirty="0">
              <a:solidFill>
                <a:srgbClr val="7030A0"/>
              </a:solidFill>
            </a:endParaRP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8596264"/>
              </p:ext>
            </p:extLst>
          </p:nvPr>
        </p:nvGraphicFramePr>
        <p:xfrm>
          <a:off x="3707904" y="343406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tângulo 7"/>
          <p:cNvSpPr/>
          <p:nvPr/>
        </p:nvSpPr>
        <p:spPr>
          <a:xfrm>
            <a:off x="251520" y="3371508"/>
            <a:ext cx="28803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</a:rPr>
              <a:t>HAS </a:t>
            </a:r>
          </a:p>
          <a:p>
            <a:r>
              <a:rPr lang="pt-BR" sz="2400" b="1" dirty="0">
                <a:latin typeface="Arial" panose="020B0604020202020204" pitchFamily="34" charset="0"/>
              </a:rPr>
              <a:t>Mês 1: 94 (100%) </a:t>
            </a:r>
          </a:p>
          <a:p>
            <a:r>
              <a:rPr lang="pt-BR" sz="2400" b="1" dirty="0">
                <a:latin typeface="Arial" panose="020B0604020202020204" pitchFamily="34" charset="0"/>
              </a:rPr>
              <a:t>Mês 2: 182 (100%) </a:t>
            </a:r>
          </a:p>
          <a:p>
            <a:r>
              <a:rPr lang="pt-BR" sz="2400" b="1" dirty="0">
                <a:latin typeface="Arial" panose="020B0604020202020204" pitchFamily="34" charset="0"/>
              </a:rPr>
              <a:t>Mês 3: 239 (100%) </a:t>
            </a:r>
            <a:endParaRPr lang="pt-BR" sz="2400" b="1" dirty="0"/>
          </a:p>
        </p:txBody>
      </p:sp>
      <p:sp>
        <p:nvSpPr>
          <p:cNvPr id="9" name="Retângulo 8"/>
          <p:cNvSpPr/>
          <p:nvPr/>
        </p:nvSpPr>
        <p:spPr>
          <a:xfrm>
            <a:off x="251520" y="5027692"/>
            <a:ext cx="28803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latin typeface="Arial" panose="020B0604020202020204" pitchFamily="34" charset="0"/>
              </a:rPr>
              <a:t>             </a:t>
            </a:r>
            <a:r>
              <a:rPr lang="pt-BR" sz="2400" b="1" dirty="0">
                <a:latin typeface="Arial" panose="020B0604020202020204" pitchFamily="34" charset="0"/>
              </a:rPr>
              <a:t>DM</a:t>
            </a:r>
          </a:p>
          <a:p>
            <a:r>
              <a:rPr lang="pt-BR" sz="2400" b="1" dirty="0">
                <a:latin typeface="Arial" panose="020B0604020202020204" pitchFamily="34" charset="0"/>
              </a:rPr>
              <a:t>Mês 1:33(100%) </a:t>
            </a:r>
          </a:p>
          <a:p>
            <a:r>
              <a:rPr lang="pt-BR" sz="2400" b="1" dirty="0">
                <a:latin typeface="Arial" panose="020B0604020202020204" pitchFamily="34" charset="0"/>
              </a:rPr>
              <a:t>Mês 2: 55 (100%) </a:t>
            </a:r>
          </a:p>
          <a:p>
            <a:r>
              <a:rPr lang="pt-BR" sz="2400" b="1" dirty="0">
                <a:latin typeface="Arial" panose="020B0604020202020204" pitchFamily="34" charset="0"/>
              </a:rPr>
              <a:t>Mês 3: 62 (100%) 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1823311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563888" y="-243408"/>
            <a:ext cx="20882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7030A0"/>
                </a:solidFill>
                <a:latin typeface="Arial" panose="020B0604020202020204" pitchFamily="34" charset="0"/>
              </a:rPr>
              <a:t>Discussão</a:t>
            </a:r>
            <a:r>
              <a:rPr lang="pt-BR" sz="5400" b="1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endParaRPr lang="pt-BR" sz="5400" dirty="0">
              <a:solidFill>
                <a:srgbClr val="7030A0"/>
              </a:solidFill>
            </a:endParaRPr>
          </a:p>
        </p:txBody>
      </p:sp>
      <p:graphicFrame>
        <p:nvGraphicFramePr>
          <p:cNvPr id="13" name="Diagrama 12"/>
          <p:cNvGraphicFramePr/>
          <p:nvPr>
            <p:extLst>
              <p:ext uri="{D42A27DB-BD31-4B8C-83A1-F6EECF244321}">
                <p14:modId xmlns:p14="http://schemas.microsoft.com/office/powerpoint/2010/main" val="613167379"/>
              </p:ext>
            </p:extLst>
          </p:nvPr>
        </p:nvGraphicFramePr>
        <p:xfrm>
          <a:off x="260093" y="1144404"/>
          <a:ext cx="8640960" cy="53902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4" name="Agrupar 13"/>
          <p:cNvGrpSpPr/>
          <p:nvPr/>
        </p:nvGrpSpPr>
        <p:grpSpPr>
          <a:xfrm>
            <a:off x="287524" y="548680"/>
            <a:ext cx="8640960" cy="580817"/>
            <a:chOff x="0" y="-429838"/>
            <a:chExt cx="1733854" cy="1359374"/>
          </a:xfrm>
        </p:grpSpPr>
        <p:sp>
          <p:nvSpPr>
            <p:cNvPr id="15" name="Retângulo Arredondado 14"/>
            <p:cNvSpPr/>
            <p:nvPr/>
          </p:nvSpPr>
          <p:spPr>
            <a:xfrm>
              <a:off x="0" y="-429838"/>
              <a:ext cx="1733854" cy="1359374"/>
            </a:xfrm>
            <a:prstGeom prst="roundRect">
              <a:avLst>
                <a:gd name="adj" fmla="val 16670"/>
              </a:avLst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</p:sp>
        <p:sp>
          <p:nvSpPr>
            <p:cNvPr id="16" name="CaixaDeTexto 15"/>
            <p:cNvSpPr txBox="1"/>
            <p:nvPr/>
          </p:nvSpPr>
          <p:spPr>
            <a:xfrm>
              <a:off x="60867" y="-37054"/>
              <a:ext cx="1601112" cy="786935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IMPORTÂNCIA DA INTERVENÇÃO</a:t>
              </a:r>
              <a:endParaRPr lang="pt-BR" sz="24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090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262498" y="188640"/>
            <a:ext cx="738336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000" b="1" dirty="0">
                <a:ln w="1905">
                  <a:noFill/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Caracterização do município Caxias do sul RS.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3419872" y="1131709"/>
            <a:ext cx="572412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Caxias do 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Sul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– RS </a:t>
            </a:r>
            <a:endParaRPr lang="pt-B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120 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km da capital 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Porto Alegre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População: 435.564 habitantes 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Habilitado como Gestão Plena da Atenção Básica.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44 UBS: 40 UBS Urbanas e 4 UBS rural. </a:t>
            </a:r>
          </a:p>
        </p:txBody>
      </p:sp>
      <p:pic>
        <p:nvPicPr>
          <p:cNvPr id="9" name="Imagem 8" descr="https://caxias2014.files.wordpress.com/2012/07/mapa_brcaxias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42639"/>
            <a:ext cx="3419872" cy="3982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m 9" descr="Resultado de imagen para ucs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142854"/>
            <a:ext cx="2624455" cy="1745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m 10" descr="https://lh6.googleusercontent.com/proxy/kwNfnj1L154pk9Y7rOJ6aIWMPhALh3fq-HgLBu-g4G7cJwUadO923VpO0Dy9FZTfQUAA24FIa61YJuZCXIXUXNPQ_9xn1A=w456-h25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5142854"/>
            <a:ext cx="3059832" cy="1684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m 11" descr="Resultado de imagen para fs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5142854"/>
            <a:ext cx="2790825" cy="17441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02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323528" y="764704"/>
            <a:ext cx="84249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pt-BR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Já esta sendo incorporado na rotina de serviço varias das ações realizadas durante a intervenção</a:t>
            </a:r>
            <a:r>
              <a:rPr lang="pt-BR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spcAft>
                <a:spcPts val="0"/>
              </a:spcAft>
            </a:pPr>
            <a:endParaRPr lang="pt-BR" sz="2400" b="1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pt-BR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Manter uma linha de comunicação e aproximação entre a UBS e a comunidade para a conscientização da comunidade dos principais fatores de risco da hipertensão e diabetes</a:t>
            </a:r>
            <a:r>
              <a:rPr lang="pt-BR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spcAft>
                <a:spcPts val="0"/>
              </a:spcAft>
            </a:pPr>
            <a:endParaRPr lang="pt-BR" sz="2400" b="1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pt-BR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Dar seguimento aos grupos de hipertensão e diabéticos formados durante a intervenção.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95536" y="188640"/>
            <a:ext cx="8560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Nível  de incorporação da intervenção a rotina do serviço</a:t>
            </a:r>
          </a:p>
        </p:txBody>
      </p:sp>
      <p:pic>
        <p:nvPicPr>
          <p:cNvPr id="4" name="Imagem 3" descr="C:\Users\Windows 8.1\Documents\TURMA 9\TCCs\20151027_151513 (1)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745447" y="4800845"/>
            <a:ext cx="2301177" cy="1800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7838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51520" y="404664"/>
            <a:ext cx="8560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Nível  de incorporação da intervenção a rotina do serviço</a:t>
            </a:r>
          </a:p>
        </p:txBody>
      </p:sp>
      <p:sp>
        <p:nvSpPr>
          <p:cNvPr id="3" name="Retângulo 2"/>
          <p:cNvSpPr/>
          <p:nvPr/>
        </p:nvSpPr>
        <p:spPr>
          <a:xfrm>
            <a:off x="395536" y="1124744"/>
            <a:ext cx="79928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pt-BR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Continuar periodicamente com as atividades educativas e de capacitações dos integrantes da equipe da UBS.</a:t>
            </a: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pt-BR" sz="2400" b="1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pt-BR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Garantir  as consultas de controle e seguimento dos usuários com hipertensão e diabetes em todos os turnos de trabalho da UBS.   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endParaRPr lang="pt-BR" sz="24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 descr="C:\Users\Windows 8.1\Documents\TURMA 9\TCCs\20151027_151622 (1)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485792" y="3955371"/>
            <a:ext cx="3212975" cy="25922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5310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7504" y="447055"/>
            <a:ext cx="90252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Reflexão critica sobre o processo pessoal de aprendizagem </a:t>
            </a:r>
          </a:p>
        </p:txBody>
      </p:sp>
      <p:sp>
        <p:nvSpPr>
          <p:cNvPr id="3" name="Retângulo 2"/>
          <p:cNvSpPr/>
          <p:nvPr/>
        </p:nvSpPr>
        <p:spPr>
          <a:xfrm>
            <a:off x="179512" y="1587564"/>
            <a:ext cx="849694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t-BR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Foi muito legal para min processo da aprendizagem ao adquirir  novos conhecimento acerca da Estratégia Saúde da Família (ESF</a:t>
            </a:r>
            <a:r>
              <a:rPr lang="pt-BR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pt-BR" sz="2400" b="1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pt-BR" sz="2400" b="1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t-BR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Também foi ótima a intervenção para a UBS e o equipe de saúde já que conseguimos fazer algumas mudanças no processo de trabalho de UBS e logramos maior integralidade da equipe nas atividades dentro e fora da UBS.  </a:t>
            </a:r>
          </a:p>
        </p:txBody>
      </p:sp>
    </p:spTree>
    <p:extLst>
      <p:ext uri="{BB962C8B-B14F-4D97-AF65-F5344CB8AC3E}">
        <p14:creationId xmlns:p14="http://schemas.microsoft.com/office/powerpoint/2010/main" val="4081619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79512" y="663079"/>
            <a:ext cx="90252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Reflexão critica sobre o processo pessoal de aprendizagem </a:t>
            </a:r>
          </a:p>
        </p:txBody>
      </p:sp>
      <p:sp>
        <p:nvSpPr>
          <p:cNvPr id="3" name="Retângulo 2"/>
          <p:cNvSpPr/>
          <p:nvPr/>
        </p:nvSpPr>
        <p:spPr>
          <a:xfrm>
            <a:off x="395536" y="1693212"/>
            <a:ext cx="82089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As ações desenvolvidas serão aplicadas para outros usuários da UBS em outras áreas de cobertura como a assistência à saúde dos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idosos.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018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31304" y="476672"/>
            <a:ext cx="84603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 smtClean="0">
                <a:ln w="1905">
                  <a:noFill/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Obrigado</a:t>
            </a:r>
            <a:endParaRPr lang="pt-BR" sz="5400" b="1" dirty="0">
              <a:ln w="1905">
                <a:noFill/>
              </a:ln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Imagem 2" descr="C:\Users\Windows 8.1\Documents\TURMA 9\TCCs\20151027_151830 (1)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988841"/>
            <a:ext cx="5904656" cy="37444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522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3781857" y="874619"/>
            <a:ext cx="5110623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Hospitais: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1 do SUS e 1 conveniado com o SUS.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Pronto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ocorro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(ambulatorial)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Policlínica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conveniadas com o SUS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3 CAPS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SAMU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com 3 ambulâncias 1 com UTI.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Hemocentro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1 CES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Residencial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terapêutico.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Vários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laboratórios dois deles conveniados com o SUS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Universidade particular (UCS) 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262498" y="188640"/>
            <a:ext cx="736188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000" b="1" dirty="0">
                <a:ln w="1905">
                  <a:noFill/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Caracterização do Município Caxias do sul RS.</a:t>
            </a:r>
          </a:p>
        </p:txBody>
      </p:sp>
      <p:pic>
        <p:nvPicPr>
          <p:cNvPr id="8" name="Picture 2" descr="C:\Users\gas\Desktop\20160213_0933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791200" y="-2400300"/>
            <a:ext cx="4145280" cy="2331720"/>
          </a:xfrm>
          <a:prstGeom prst="rect">
            <a:avLst/>
          </a:prstGeom>
          <a:noFill/>
        </p:spPr>
      </p:pic>
      <p:pic>
        <p:nvPicPr>
          <p:cNvPr id="9" name="Imagem 8" descr="Resultado de imagen para hospital general de caxias do sul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74619"/>
            <a:ext cx="3240360" cy="1852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m 10" descr="Resultado de imagen para hospital general de caxias do sul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59" y="2858895"/>
            <a:ext cx="3240360" cy="1852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m 11" descr="Resultado de imagen para hospital general de caxias do sul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56" y="4808014"/>
            <a:ext cx="3135663" cy="17456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936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600417" y="221856"/>
            <a:ext cx="837229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000" b="1" dirty="0">
                <a:ln w="1905">
                  <a:noFill/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Caracterização da UBS. Vila Cristina Caxias do sul RS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4139952" y="1332051"/>
            <a:ext cx="489654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População vinculada: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1847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usuários na área de cobertura 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 local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da UBS foi construída  há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anos 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Está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funcionando desde que foi construída há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11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anos  </a:t>
            </a:r>
          </a:p>
          <a:p>
            <a:pPr algn="just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Localizada em uma zona urbana a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23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km do cidade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Tem dois turnos de atendimento e área de abrangência definida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8" y="3689105"/>
            <a:ext cx="4032448" cy="3168351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5854"/>
            <a:ext cx="4067944" cy="291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435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4283968" y="980728"/>
            <a:ext cx="439940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Uma equipe de ESF </a:t>
            </a:r>
          </a:p>
          <a:p>
            <a:pPr algn="just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- 1 médico</a:t>
            </a:r>
          </a:p>
          <a:p>
            <a:pPr algn="just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- 1 enfermeiro</a:t>
            </a:r>
          </a:p>
          <a:p>
            <a:pPr algn="just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- 3 técnica de enfermagem</a:t>
            </a:r>
          </a:p>
          <a:p>
            <a:pPr algn="just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- 3 ACS</a:t>
            </a:r>
          </a:p>
          <a:p>
            <a:pPr algn="just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- 1 odontologista</a:t>
            </a:r>
          </a:p>
          <a:p>
            <a:pPr algn="just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- 1 técnica de saúde bucal </a:t>
            </a:r>
          </a:p>
          <a:p>
            <a:pPr algn="just"/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Na atualidade não temos consultas especializadas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>
              <a:lnSpc>
                <a:spcPct val="150000"/>
              </a:lnSpc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67544" y="243311"/>
            <a:ext cx="98747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n w="1905">
                  <a:noFill/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Caracterização da UBS vila Cristina Caxias do sul RS.</a:t>
            </a:r>
          </a:p>
        </p:txBody>
      </p:sp>
      <p:pic>
        <p:nvPicPr>
          <p:cNvPr id="9" name="Picture 1" descr="C:\Users\gas\Desktop\CURSO ESPECIALICAÇAO\fotos intervençao,baby 2\20151008_0755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57300" y="-6934200"/>
            <a:ext cx="1865376" cy="3316224"/>
          </a:xfrm>
          <a:prstGeom prst="rect">
            <a:avLst/>
          </a:prstGeom>
          <a:noFill/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0070" y="3562458"/>
            <a:ext cx="3219244" cy="324036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66531"/>
            <a:ext cx="3168352" cy="2762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581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347865" y="980728"/>
            <a:ext cx="561662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000" b="1" dirty="0">
                <a:latin typeface="Arial" panose="020B0604020202020204" pitchFamily="34" charset="0"/>
              </a:rPr>
              <a:t>Todos os cadastros dos usuários com DM e </a:t>
            </a:r>
            <a:r>
              <a:rPr lang="pt-BR" sz="2000" b="1" dirty="0" smtClean="0">
                <a:latin typeface="Arial" panose="020B0604020202020204" pitchFamily="34" charset="0"/>
              </a:rPr>
              <a:t>HAS </a:t>
            </a:r>
            <a:r>
              <a:rPr lang="pt-BR" sz="2000" b="1" dirty="0">
                <a:latin typeface="Arial" panose="020B0604020202020204" pitchFamily="34" charset="0"/>
              </a:rPr>
              <a:t>estavam  desatualizados ou incompletos.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000" b="1" dirty="0">
                <a:latin typeface="Arial" panose="020B0604020202020204" pitchFamily="34" charset="0"/>
              </a:rPr>
              <a:t>Mas  da metade dos diabéticos e hipertensos não estava cadastrado no programa de atenção a hipertensão e diabetes.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000" b="1" dirty="0">
                <a:latin typeface="Arial" panose="020B0604020202020204" pitchFamily="34" charset="0"/>
              </a:rPr>
              <a:t>O protocolo de atenção e hipertenso e diabetes não era executado de maneira correta.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000" b="1" dirty="0">
                <a:latin typeface="Arial" panose="020B0604020202020204" pitchFamily="34" charset="0"/>
              </a:rPr>
              <a:t>Não existiam o grupos de hipertensos e diabéticos.</a:t>
            </a:r>
          </a:p>
          <a:p>
            <a:pPr algn="just">
              <a:lnSpc>
                <a:spcPct val="150000"/>
              </a:lnSpc>
            </a:pPr>
            <a:endParaRPr lang="pt-BR" sz="2000" b="1" dirty="0">
              <a:latin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000" b="1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95536" y="332656"/>
            <a:ext cx="84603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n w="1905">
                  <a:noFill/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Situação da ação programática antes da intervenção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3" y="1772816"/>
            <a:ext cx="3240124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276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692696"/>
            <a:ext cx="84603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ln w="1905">
                  <a:noFill/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Objetivo Geral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84063" y="1412776"/>
            <a:ext cx="87243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pt-BR" sz="2400" b="1" dirty="0"/>
              <a:t>Melhorar a atenção aos usuários </a:t>
            </a:r>
            <a:r>
              <a:rPr lang="pt-BR" sz="2400" b="1" dirty="0" smtClean="0"/>
              <a:t>com </a:t>
            </a:r>
            <a:r>
              <a:rPr lang="pt-BR" sz="2400" b="1" dirty="0" smtClean="0"/>
              <a:t>Hipertensão </a:t>
            </a:r>
            <a:r>
              <a:rPr lang="pt-BR" sz="2400" b="1" dirty="0"/>
              <a:t>Arterial Sistêmica e Diabete Mellitus na UBS Vila Cristina, Caxias do Sul/RS.</a:t>
            </a:r>
          </a:p>
          <a:p>
            <a:r>
              <a:rPr lang="pt-BR" sz="2400" b="1" dirty="0"/>
              <a:t> 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852936"/>
            <a:ext cx="5112568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412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23528" y="948491"/>
            <a:ext cx="8417256" cy="6044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b="1" dirty="0">
                <a:latin typeface="Arial" panose="020B0604020202020204" pitchFamily="34" charset="0"/>
              </a:rPr>
              <a:t>1.</a:t>
            </a:r>
            <a:r>
              <a:rPr lang="pt-BR" sz="2000" b="1" dirty="0"/>
              <a:t> Ampliar a cobertura de saúde a os hipertensos e diabéticos da área de cobertura da UBS .</a:t>
            </a:r>
          </a:p>
          <a:p>
            <a:pPr algn="just">
              <a:lnSpc>
                <a:spcPct val="150000"/>
              </a:lnSpc>
            </a:pPr>
            <a:r>
              <a:rPr lang="pt-BR" sz="2000" b="1" dirty="0">
                <a:latin typeface="Arial" panose="020B0604020202020204" pitchFamily="34" charset="0"/>
              </a:rPr>
              <a:t>2.</a:t>
            </a:r>
            <a:r>
              <a:rPr lang="pt-BR" sz="2000" b="1" dirty="0"/>
              <a:t> Melhorar a qualidade da atenção a os hipertensos e diabéticos da UBS.</a:t>
            </a:r>
          </a:p>
          <a:p>
            <a:pPr algn="just">
              <a:lnSpc>
                <a:spcPct val="150000"/>
              </a:lnSpc>
            </a:pPr>
            <a:r>
              <a:rPr lang="pt-BR" sz="2000" b="1" dirty="0">
                <a:latin typeface="Arial" panose="020B0604020202020204" pitchFamily="34" charset="0"/>
              </a:rPr>
              <a:t>3.</a:t>
            </a:r>
            <a:r>
              <a:rPr lang="pt-BR" sz="2000" b="1" dirty="0"/>
              <a:t> Melhorar a adesão dos hipertensos e diabéticos da área de cobertura da UBS de  ao programa.</a:t>
            </a:r>
            <a:r>
              <a:rPr lang="pt-BR" sz="2000" b="1" dirty="0">
                <a:latin typeface="Arial" panose="020B0604020202020204" pitchFamily="34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pt-BR" sz="2000" b="1" dirty="0"/>
              <a:t>4.Verificar a proporção de pacientes registrados na ficha de acompanhamento</a:t>
            </a:r>
            <a:endParaRPr lang="pt-BR" sz="2000" dirty="0"/>
          </a:p>
          <a:p>
            <a:pPr algn="just">
              <a:lnSpc>
                <a:spcPct val="150000"/>
              </a:lnSpc>
            </a:pPr>
            <a:r>
              <a:rPr lang="pt-BR" sz="2000" b="1" dirty="0"/>
              <a:t>5.Realizar uma avaliação dos fatores de risco cardiovascular nos pacientes hipertensos e diabéticos cadastrados na UBS.</a:t>
            </a:r>
            <a:endParaRPr lang="pt-BR" sz="2000" dirty="0"/>
          </a:p>
          <a:p>
            <a:pPr algn="just">
              <a:lnSpc>
                <a:spcPct val="150000"/>
              </a:lnSpc>
            </a:pPr>
            <a:r>
              <a:rPr lang="pt-BR" sz="2000" b="1" dirty="0"/>
              <a:t>6.Promoção da saúde dos pacientes hipertensos e diabéticos cadastrados na UBS.</a:t>
            </a:r>
            <a:endParaRPr lang="pt-BR" sz="2000" dirty="0"/>
          </a:p>
          <a:p>
            <a:pPr algn="just">
              <a:lnSpc>
                <a:spcPct val="150000"/>
              </a:lnSpc>
            </a:pPr>
            <a:endParaRPr lang="pt-BR" sz="2000" b="1" dirty="0">
              <a:latin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2000" b="1" dirty="0"/>
          </a:p>
          <a:p>
            <a:pPr algn="just">
              <a:lnSpc>
                <a:spcPct val="150000"/>
              </a:lnSpc>
            </a:pPr>
            <a:r>
              <a:rPr lang="pt-BR" sz="2000" dirty="0">
                <a:latin typeface="Arial" panose="020B0604020202020204" pitchFamily="34" charset="0"/>
              </a:rPr>
              <a:t> </a:t>
            </a:r>
            <a:endParaRPr lang="pt-BR" sz="20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190109" y="117693"/>
            <a:ext cx="84603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n w="1905">
                  <a:noFill/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Objetivos Específicos</a:t>
            </a:r>
          </a:p>
        </p:txBody>
      </p:sp>
    </p:spTree>
    <p:extLst>
      <p:ext uri="{BB962C8B-B14F-4D97-AF65-F5344CB8AC3E}">
        <p14:creationId xmlns:p14="http://schemas.microsoft.com/office/powerpoint/2010/main" val="313329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pic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Ápic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2751</TotalTime>
  <Words>2028</Words>
  <Application>Microsoft Office PowerPoint</Application>
  <PresentationFormat>Apresentação na tela (4:3)</PresentationFormat>
  <Paragraphs>274</Paragraphs>
  <Slides>34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34</vt:i4>
      </vt:variant>
    </vt:vector>
  </HeadingPairs>
  <TitlesOfParts>
    <vt:vector size="35" baseType="lpstr">
      <vt:lpstr>Ápice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arrabal_one</dc:creator>
  <cp:lastModifiedBy>Windows 7</cp:lastModifiedBy>
  <cp:revision>246</cp:revision>
  <dcterms:created xsi:type="dcterms:W3CDTF">2012-06-18T13:34:25Z</dcterms:created>
  <dcterms:modified xsi:type="dcterms:W3CDTF">2016-03-25T04:27:04Z</dcterms:modified>
</cp:coreProperties>
</file>